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A6FE"/>
    <a:srgbClr val="FFFFFF"/>
    <a:srgbClr val="1D95F4"/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668" autoAdjust="0"/>
  </p:normalViewPr>
  <p:slideViewPr>
    <p:cSldViewPr snapToGrid="0">
      <p:cViewPr>
        <p:scale>
          <a:sx n="60" d="100"/>
          <a:sy n="60" d="100"/>
        </p:scale>
        <p:origin x="-15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885B-F08E-4E34-B8F8-DEF1C160AC91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ADA0-9838-474C-B67E-395775CB69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ADA0-9838-474C-B67E-395775CB696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8ADA0-9838-474C-B67E-395775CB696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09"/>
          <a:stretch/>
        </p:blipFill>
        <p:spPr>
          <a:xfrm>
            <a:off x="0" y="0"/>
            <a:ext cx="204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2%D1%82%D0%BE%D1%80%D0%B8%D1%87%D0%BD%D1%8B%D0%B9_%D0%B8%D1%81%D1%82%D0%BE%D1%87%D0%BD%D0%B8%D0%BA_%D1%8D%D0%BB%D0%B5%D0%BA%D1%82%D1%80%D0%BE%D0%BF%D0%B8%D1%82%D0%B0%D0%BD%D0%B8%D1%8F" TargetMode="External"/><Relationship Id="rId4" Type="http://schemas.openxmlformats.org/officeDocument/2006/relationships/hyperlink" Target="https://ru.wikipedia.org/wiki/%D0%94%D0%B8%D1%81%D0%BF%D0%BB%D0%B5%D0%B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C%D0%BF%D1%8C%D1%8E%D1%82%D0%B5%D1%80" TargetMode="External"/><Relationship Id="rId5" Type="http://schemas.openxmlformats.org/officeDocument/2006/relationships/hyperlink" Target="https://ru.wikipedia.org/wiki/%D0%90%D0%BF%D0%BF%D0%B0%D1%80%D0%B0%D1%82%D0%BD%D0%BE%D0%B5_%D0%BE%D0%B1%D0%B5%D1%81%D0%BF%D0%B5%D1%87%D0%B5%D0%BD%D0%B8%D0%B5" TargetMode="External"/><Relationship Id="rId4" Type="http://schemas.openxmlformats.org/officeDocument/2006/relationships/hyperlink" Target="https://ru.wikipedia.org/wiki/%D0%A8%D0%B0%D1%81%D1%81%D0%B8_(%D0%B7%D0%BD%D0%B0%D1%87%D0%B5%D0%BD%D0%B8%D1%8F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" y="3234519"/>
            <a:ext cx="9143999" cy="25521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1D95F4"/>
              </a:gs>
              <a:gs pos="97000">
                <a:schemeClr val="tx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3357351"/>
            <a:ext cx="9144000" cy="176184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КОМПЬЮТЕР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654" y="185214"/>
            <a:ext cx="412162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Тематический блок 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«Вычислительные </a:t>
            </a:r>
            <a:r>
              <a:rPr lang="ru-RU" sz="2400" b="1" i="1" dirty="0" smtClean="0">
                <a:latin typeface="Bookman Old Style" pitchFamily="18" charset="0"/>
              </a:rPr>
              <a:t>машины, комплексы и компьютерные </a:t>
            </a:r>
            <a:r>
              <a:rPr lang="ru-RU" sz="2400" b="1" i="1" dirty="0" smtClean="0">
                <a:latin typeface="Bookman Old Style" pitchFamily="18" charset="0"/>
              </a:rPr>
              <a:t>сети»</a:t>
            </a:r>
            <a:endParaRPr lang="ru-RU" sz="24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atic.1k.by/images/products/ip/big/pp0/2/2746375/i0a872f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651" y="3527946"/>
            <a:ext cx="3683576" cy="2954740"/>
          </a:xfrm>
          <a:prstGeom prst="rect">
            <a:avLst/>
          </a:prstGeom>
          <a:noFill/>
        </p:spPr>
      </p:pic>
      <p:pic>
        <p:nvPicPr>
          <p:cNvPr id="6" name="Picture 2" descr="https://avatars.mds.yandex.net/get-zen_doc/35845/pub_5d5a2ff2a2d6ed00ac2cd86f_5d5a39eee4f39f00ad56e13e/scale_1200"/>
          <p:cNvPicPr>
            <a:picLocks noChangeAspect="1" noChangeArrowheads="1"/>
          </p:cNvPicPr>
          <p:nvPr/>
        </p:nvPicPr>
        <p:blipFill>
          <a:blip r:embed="rId4" cstate="print"/>
          <a:srcRect l="9067" r="9824" b="3976"/>
          <a:stretch>
            <a:fillRect/>
          </a:stretch>
        </p:blipFill>
        <p:spPr bwMode="auto">
          <a:xfrm>
            <a:off x="259308" y="204717"/>
            <a:ext cx="5336275" cy="4285396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get-marketpic/222244/market_S2ReBHprlO8ORAodI7RyF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596" y="736979"/>
            <a:ext cx="3040022" cy="19243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44050" y="4499928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КОМПЬЮТЕР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8766" y="271434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ПЛАНШЕТ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9035" y="6210447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НОУТБУК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cache3.youla.io/files/images/780_780/5d/bb/5dbbd8b6f094f3511e23abc2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che3.youla.io/files/images/780_780/5d/bb/5dbbd8b6f094f3511e23ab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698" y="620973"/>
            <a:ext cx="6237027" cy="62370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83039" y="171566"/>
            <a:ext cx="4960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МОНИТОР </a:t>
            </a:r>
            <a:r>
              <a:rPr lang="ru-RU" dirty="0" smtClean="0">
                <a:latin typeface="Bookman Old Style" pitchFamily="18" charset="0"/>
              </a:rPr>
              <a:t>состоит из экрана (</a:t>
            </a:r>
            <a:r>
              <a:rPr lang="ru-RU" dirty="0" smtClean="0">
                <a:latin typeface="Bookman Old Style" pitchFamily="18" charset="0"/>
                <a:hlinkClick r:id="rId4" tooltip="Дисплей"/>
              </a:rPr>
              <a:t>дисплея</a:t>
            </a:r>
            <a:r>
              <a:rPr lang="ru-RU" dirty="0" smtClean="0">
                <a:latin typeface="Bookman Old Style" pitchFamily="18" charset="0"/>
              </a:rPr>
              <a:t>), </a:t>
            </a:r>
            <a:r>
              <a:rPr lang="ru-RU" dirty="0" smtClean="0">
                <a:latin typeface="Bookman Old Style" pitchFamily="18" charset="0"/>
                <a:hlinkClick r:id="rId5" tooltip="Вторичный источник электропитания"/>
              </a:rPr>
              <a:t>блока питания</a:t>
            </a:r>
            <a:r>
              <a:rPr lang="ru-RU" dirty="0" smtClean="0">
                <a:latin typeface="Bookman Old Style" pitchFamily="18" charset="0"/>
              </a:rPr>
              <a:t>, плат управления и корпуса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userapi.com/c845221/v845221691/1f2b9c/7Bt0hgKJ6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878" y="2738083"/>
            <a:ext cx="3521122" cy="3521122"/>
          </a:xfrm>
          <a:prstGeom prst="rect">
            <a:avLst/>
          </a:prstGeom>
          <a:noFill/>
        </p:spPr>
      </p:pic>
      <p:pic>
        <p:nvPicPr>
          <p:cNvPr id="18436" name="Picture 4" descr="https://u-cenka.ru/photos/product/z00166204/photos/1000x1000.jpg"/>
          <p:cNvPicPr>
            <a:picLocks noChangeAspect="1" noChangeArrowheads="1"/>
          </p:cNvPicPr>
          <p:nvPr/>
        </p:nvPicPr>
        <p:blipFill>
          <a:blip r:embed="rId3" cstate="print"/>
          <a:srcRect l="14561" r="15289"/>
          <a:stretch>
            <a:fillRect/>
          </a:stretch>
        </p:blipFill>
        <p:spPr bwMode="auto">
          <a:xfrm>
            <a:off x="2101756" y="0"/>
            <a:ext cx="3589361" cy="5116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98192" y="272956"/>
            <a:ext cx="2818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СИСТЕ́МНЫЙ БЛОК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-</a:t>
            </a:r>
            <a:r>
              <a:rPr lang="ru-RU" dirty="0" smtClean="0">
                <a:latin typeface="Bookman Old Style" pitchFamily="18" charset="0"/>
              </a:rPr>
              <a:t>представляет </a:t>
            </a:r>
            <a:r>
              <a:rPr lang="ru-RU" dirty="0" smtClean="0">
                <a:latin typeface="Bookman Old Style" pitchFamily="18" charset="0"/>
              </a:rPr>
              <a:t>собой </a:t>
            </a:r>
            <a:r>
              <a:rPr lang="ru-RU" dirty="0" smtClean="0">
                <a:latin typeface="Bookman Old Style" pitchFamily="18" charset="0"/>
                <a:hlinkClick r:id="rId4" tooltip="Шасси (значения)"/>
              </a:rPr>
              <a:t>шасси</a:t>
            </a:r>
            <a:r>
              <a:rPr lang="ru-RU" dirty="0" smtClean="0">
                <a:latin typeface="Bookman Old Style" pitchFamily="18" charset="0"/>
              </a:rPr>
              <a:t>, которое наполнено </a:t>
            </a:r>
            <a:r>
              <a:rPr lang="ru-RU" dirty="0" smtClean="0">
                <a:latin typeface="Bookman Old Style" pitchFamily="18" charset="0"/>
                <a:hlinkClick r:id="rId5" tooltip="Аппаратное обеспечение"/>
              </a:rPr>
              <a:t>аппаратным обеспечением</a:t>
            </a:r>
            <a:r>
              <a:rPr lang="ru-RU" dirty="0" smtClean="0">
                <a:latin typeface="Bookman Old Style" pitchFamily="18" charset="0"/>
              </a:rPr>
              <a:t> для создания </a:t>
            </a:r>
            <a:r>
              <a:rPr lang="ru-RU" dirty="0" smtClean="0">
                <a:latin typeface="Bookman Old Style" pitchFamily="18" charset="0"/>
                <a:hlinkClick r:id="rId6" tooltip="Компьютер"/>
              </a:rPr>
              <a:t>компьютера</a:t>
            </a:r>
            <a:r>
              <a:rPr lang="ru-RU" dirty="0" smtClean="0">
                <a:latin typeface="Bookman Old Style" pitchFamily="18" charset="0"/>
              </a:rPr>
              <a:t>.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vtorg64.ru/wa-data/public/site/images/IMG_17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824" y="1790749"/>
            <a:ext cx="6673397" cy="3490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71411" y="5380672"/>
            <a:ext cx="6667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КОМПЬЮ́ТЕРНАЯ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МЫШЬ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— </a:t>
            </a:r>
            <a:r>
              <a:rPr lang="ru-RU" dirty="0" smtClean="0">
                <a:latin typeface="Bookman Old Style" pitchFamily="18" charset="0"/>
              </a:rPr>
              <a:t>координатное устройство для управления курсором и отдачи различных команд компьютеру. Управление курсором осуществляется путём перемещения мыши по поверхности стола или коврика для мыши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5641" y="220188"/>
            <a:ext cx="5659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КОМПЬЮ́ТЕРНАЯ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КЛАВИАТУ́РА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— </a:t>
            </a:r>
            <a:r>
              <a:rPr lang="ru-RU" dirty="0" smtClean="0">
                <a:latin typeface="Bookman Old Style" pitchFamily="18" charset="0"/>
              </a:rPr>
              <a:t>устройство, позволяющее пользователю вводить информацию в компьютер (устройство ввода). Представляет собой набор клавиш (кнопок), расположенных в определенном порядке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nschoice.ru/upload/icons/4.png"/>
          <p:cNvPicPr>
            <a:picLocks noChangeAspect="1" noChangeArrowheads="1"/>
          </p:cNvPicPr>
          <p:nvPr/>
        </p:nvPicPr>
        <p:blipFill>
          <a:blip r:embed="rId2" cstate="print"/>
          <a:srcRect l="3539" t="20794" r="7387" b="21257"/>
          <a:stretch>
            <a:fillRect/>
          </a:stretch>
        </p:blipFill>
        <p:spPr bwMode="auto">
          <a:xfrm>
            <a:off x="2125981" y="394138"/>
            <a:ext cx="6813068" cy="54233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95563" y="4847945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КОРПУС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4652" y="1214818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ЭКРАН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2377" y="2651284"/>
            <a:ext cx="2263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КЛАВИАТУРА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2032" y="207628"/>
            <a:ext cx="2341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ВЕБ-КАМЕРА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089835">
            <a:off x="4784804" y="1113502"/>
            <a:ext cx="247059" cy="13271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089835">
            <a:off x="3276105" y="2606742"/>
            <a:ext cx="281274" cy="13271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500714">
            <a:off x="8009925" y="3925915"/>
            <a:ext cx="281060" cy="121673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9052921">
            <a:off x="8234978" y="3456588"/>
            <a:ext cx="278778" cy="13271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service.pcconnection.com/images/inhouse/7124C2BB-CA1A-43FE-A11E-C62E3E8ED98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service.pcconnection.com/images/inhouse/7124C2BB-CA1A-43FE-A11E-C62E3E8ED98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s://goodsi.ru/wp-content/uploads/2018/08/00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336" y="3074276"/>
            <a:ext cx="3783724" cy="3783724"/>
          </a:xfrm>
          <a:prstGeom prst="rect">
            <a:avLst/>
          </a:prstGeom>
          <a:noFill/>
        </p:spPr>
      </p:pic>
      <p:pic>
        <p:nvPicPr>
          <p:cNvPr id="24588" name="Picture 12" descr="https://cdn1.ozone.ru/multimedia/1027775940.jpg"/>
          <p:cNvPicPr>
            <a:picLocks noChangeAspect="1" noChangeArrowheads="1"/>
          </p:cNvPicPr>
          <p:nvPr/>
        </p:nvPicPr>
        <p:blipFill>
          <a:blip r:embed="rId3" cstate="print"/>
          <a:srcRect b="2811"/>
          <a:stretch>
            <a:fillRect/>
          </a:stretch>
        </p:blipFill>
        <p:spPr bwMode="auto">
          <a:xfrm>
            <a:off x="3210423" y="204951"/>
            <a:ext cx="4735396" cy="2899432"/>
          </a:xfrm>
          <a:prstGeom prst="rect">
            <a:avLst/>
          </a:prstGeom>
          <a:noFill/>
        </p:spPr>
      </p:pic>
      <p:pic>
        <p:nvPicPr>
          <p:cNvPr id="24590" name="Picture 14" descr="https://www.vira-ural.ru/images/yygpKbDS1y8uSSzJTNYryElNLdIrKtXP1E8v0DcztNS3sDTRz8svytXLKkgHAA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222" y="3160987"/>
            <a:ext cx="3331778" cy="2498833"/>
          </a:xfrm>
          <a:prstGeom prst="rect">
            <a:avLst/>
          </a:prstGeom>
          <a:noFill/>
        </p:spPr>
      </p:pic>
      <p:pic>
        <p:nvPicPr>
          <p:cNvPr id="24592" name="Picture 16" descr="https://www.auchan.ru/pokupki/media/catalog/product/1/9/199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289" y="567560"/>
            <a:ext cx="1448228" cy="1245476"/>
          </a:xfrm>
          <a:prstGeom prst="rect">
            <a:avLst/>
          </a:prstGeom>
          <a:noFill/>
        </p:spPr>
      </p:pic>
      <p:sp>
        <p:nvSpPr>
          <p:cNvPr id="24594" name="AutoShape 18" descr="https://fiction-books.ru/img/1015200512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6" name="Picture 20" descr="https://fiction-books.ru/img/1015200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1324" y="5674272"/>
            <a:ext cx="1072055" cy="8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103</Words>
  <Application>Microsoft Office PowerPoint</Application>
  <PresentationFormat>Экран (4:3)</PresentationFormat>
  <Paragraphs>16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КОМПЬЮТЕР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Солнышко</cp:lastModifiedBy>
  <cp:revision>29</cp:revision>
  <dcterms:created xsi:type="dcterms:W3CDTF">2014-11-21T11:00:06Z</dcterms:created>
  <dcterms:modified xsi:type="dcterms:W3CDTF">2020-02-03T20:27:01Z</dcterms:modified>
</cp:coreProperties>
</file>