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57" r:id="rId4"/>
    <p:sldId id="259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FF00"/>
    <a:srgbClr val="E5714D"/>
    <a:srgbClr val="F9AD83"/>
    <a:srgbClr val="9DA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9E03B-F748-498D-8F57-992C077F76F8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97B3F-E6F8-467E-B122-715AAA16A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765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97B3F-E6F8-467E-B122-715AAA16A08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827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2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1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0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2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8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0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0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10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B6A2-87B7-4169-9AD0-6F5D6795539F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7" r="959"/>
          <a:stretch/>
        </p:blipFill>
        <p:spPr>
          <a:xfrm>
            <a:off x="874320" y="-2968"/>
            <a:ext cx="8269679" cy="129805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5" r="25585"/>
          <a:stretch/>
        </p:blipFill>
        <p:spPr>
          <a:xfrm>
            <a:off x="0" y="0"/>
            <a:ext cx="874321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BE%D0%BD%D1%83%D1%81" TargetMode="External"/><Relationship Id="rId13" Type="http://schemas.openxmlformats.org/officeDocument/2006/relationships/image" Target="../media/image11.jpeg"/><Relationship Id="rId3" Type="http://schemas.openxmlformats.org/officeDocument/2006/relationships/hyperlink" Target="https://ru.wikipedia.org/wiki/%D0%9F%D0%BB%D0%B0%D1%81%D1%82%D0%BC%D0%B0%D1%81%D1%81%D0%B0" TargetMode="External"/><Relationship Id="rId7" Type="http://schemas.openxmlformats.org/officeDocument/2006/relationships/hyperlink" Target="https://ru.wikipedia.org/wiki/%D0%98%D1%81%D0%BA%D1%83%D1%81%D1%81%D1%82%D0%B2%D0%B5%D0%BD%D0%BD%D0%B0%D1%8F_%D0%BA%D0%BE%D0%B6%D0%B0" TargetMode="External"/><Relationship Id="rId12" Type="http://schemas.openxmlformats.org/officeDocument/2006/relationships/hyperlink" Target="https://ru.wikipedia.org/wiki/%D0%A6%D0%B8%D0%BB%D0%B8%D0%BD%D0%B4%D1%80" TargetMode="External"/><Relationship Id="rId2" Type="http://schemas.openxmlformats.org/officeDocument/2006/relationships/hyperlink" Target="https://ru.wikipedia.org/wiki/%D0%A1%D1%82%D0%B5%D0%BA%D0%BB%D0%BE" TargetMode="Externa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A%D0%B0%D1%80%D1%82%D0%BE%D0%BD" TargetMode="External"/><Relationship Id="rId11" Type="http://schemas.openxmlformats.org/officeDocument/2006/relationships/hyperlink" Target="https://ru.wikipedia.org/wiki/%D0%9F%D0%B0%D1%80%D0%B0%D0%BB%D0%BB%D0%B5%D0%BB%D0%B5%D0%BF%D0%B8%D0%BF%D0%B5%D0%B4" TargetMode="External"/><Relationship Id="rId5" Type="http://schemas.openxmlformats.org/officeDocument/2006/relationships/hyperlink" Target="https://ru.wikipedia.org/wiki/%D0%A2%D0%BA%D0%B0%D0%BD%D1%8C" TargetMode="External"/><Relationship Id="rId15" Type="http://schemas.openxmlformats.org/officeDocument/2006/relationships/image" Target="../media/image13.jpeg"/><Relationship Id="rId10" Type="http://schemas.openxmlformats.org/officeDocument/2006/relationships/hyperlink" Target="https://ru.wikipedia.org/wiki/%D0%9F%D0%B0%D1%80%D0%B0%D0%B1%D0%BE%D0%BB%D0%BE%D0%B8%D0%B4" TargetMode="External"/><Relationship Id="rId4" Type="http://schemas.openxmlformats.org/officeDocument/2006/relationships/hyperlink" Target="https://ru.wikipedia.org/wiki/%D0%9C%D0%B5%D1%82%D0%B0%D0%BB%D0%BB" TargetMode="External"/><Relationship Id="rId9" Type="http://schemas.openxmlformats.org/officeDocument/2006/relationships/hyperlink" Target="https://ru.wikipedia.org/wiki/%D0%A8%D0%B0%D1%80" TargetMode="External"/><Relationship Id="rId1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111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7" r="959"/>
          <a:stretch/>
        </p:blipFill>
        <p:spPr>
          <a:xfrm>
            <a:off x="3505200" y="0"/>
            <a:ext cx="56388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2" r="25585"/>
          <a:stretch/>
        </p:blipFill>
        <p:spPr>
          <a:xfrm>
            <a:off x="0" y="0"/>
            <a:ext cx="3684320" cy="6858000"/>
          </a:xfrm>
          <a:prstGeom prst="rect">
            <a:avLst/>
          </a:prstGeom>
        </p:spPr>
      </p:pic>
      <p:sp>
        <p:nvSpPr>
          <p:cNvPr id="9" name="Rectangle 4"/>
          <p:cNvSpPr/>
          <p:nvPr/>
        </p:nvSpPr>
        <p:spPr>
          <a:xfrm>
            <a:off x="2895600" y="2514600"/>
            <a:ext cx="6019800" cy="3810000"/>
          </a:xfrm>
          <a:prstGeom prst="rect">
            <a:avLst/>
          </a:prstGeom>
        </p:spPr>
        <p:txBody>
          <a:bodyPr wrap="square">
            <a:prstTxWarp prst="textInflateTop">
              <a:avLst>
                <a:gd name="adj" fmla="val 28828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>
                  <a:solidFill>
                    <a:srgbClr val="7030A0"/>
                  </a:solidFill>
                </a:ln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Настольная лампа</a:t>
            </a:r>
            <a:endParaRPr lang="en-US" sz="8000" b="1" spc="50" dirty="0">
              <a:ln w="11430">
                <a:solidFill>
                  <a:srgbClr val="7030A0"/>
                </a:solidFill>
              </a:ln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457200"/>
            <a:ext cx="349166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Тематический блок</a:t>
            </a:r>
          </a:p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«Светотехника»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77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st.depositphotos.com/2966157/4857/v/950/depositphotos_48577013-stock-illustration-set-of-lam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"/>
            <a:ext cx="6324600" cy="6324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mp24.ru/images/prodacts/sourse/17116/17116507_nastolnaya-lampa-st-luce-tabella-1xe27x60w-62-x-62-x-40-sm-sl988-604-01-sl988-604-01.jpg"/>
          <p:cNvPicPr>
            <a:picLocks noChangeAspect="1" noChangeArrowheads="1"/>
          </p:cNvPicPr>
          <p:nvPr/>
        </p:nvPicPr>
        <p:blipFill>
          <a:blip r:embed="rId2" cstate="print"/>
          <a:srcRect l="16279" r="11628"/>
          <a:stretch>
            <a:fillRect/>
          </a:stretch>
        </p:blipFill>
        <p:spPr bwMode="auto">
          <a:xfrm>
            <a:off x="152400" y="3429000"/>
            <a:ext cx="2362200" cy="3276600"/>
          </a:xfrm>
          <a:prstGeom prst="rect">
            <a:avLst/>
          </a:prstGeom>
          <a:noFill/>
        </p:spPr>
      </p:pic>
      <p:pic>
        <p:nvPicPr>
          <p:cNvPr id="1032" name="Picture 8" descr="https://svet-opt.by/image/cache/catalog/ekonom/upload/iblock/130/130280ecd34933d3f660342c4ad5f2c5-1200x800.jpg"/>
          <p:cNvPicPr>
            <a:picLocks noChangeAspect="1" noChangeArrowheads="1"/>
          </p:cNvPicPr>
          <p:nvPr/>
        </p:nvPicPr>
        <p:blipFill>
          <a:blip r:embed="rId3" cstate="print"/>
          <a:srcRect l="24390" r="23577"/>
          <a:stretch>
            <a:fillRect/>
          </a:stretch>
        </p:blipFill>
        <p:spPr bwMode="auto">
          <a:xfrm>
            <a:off x="4572000" y="3505200"/>
            <a:ext cx="2438400" cy="3124200"/>
          </a:xfrm>
          <a:prstGeom prst="rect">
            <a:avLst/>
          </a:prstGeom>
          <a:noFill/>
        </p:spPr>
      </p:pic>
      <p:sp>
        <p:nvSpPr>
          <p:cNvPr id="1034" name="AutoShape 10" descr="https://all.similargoods.ru/img/products/40865-lampa-nastolnaja-mw-light-610030101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all.similargoods.ru/img/products/40865-lampa-nastolnaja-mw-light-610030101.jpg"/>
          <p:cNvPicPr>
            <a:picLocks noChangeAspect="1" noChangeArrowheads="1"/>
          </p:cNvPicPr>
          <p:nvPr/>
        </p:nvPicPr>
        <p:blipFill>
          <a:blip r:embed="rId4" cstate="print"/>
          <a:srcRect l="14286" r="14286" b="2857"/>
          <a:stretch>
            <a:fillRect/>
          </a:stretch>
        </p:blipFill>
        <p:spPr bwMode="auto">
          <a:xfrm>
            <a:off x="6858001" y="3526535"/>
            <a:ext cx="2286000" cy="3108961"/>
          </a:xfrm>
          <a:prstGeom prst="rect">
            <a:avLst/>
          </a:prstGeom>
          <a:noFill/>
        </p:spPr>
      </p:pic>
      <p:pic>
        <p:nvPicPr>
          <p:cNvPr id="1038" name="Picture 14" descr="https://rautsvet.ru/upload/shop_3/2/8/9/item_289521/shop_items_catalog_image289521.jpg"/>
          <p:cNvPicPr>
            <a:picLocks noChangeAspect="1" noChangeArrowheads="1"/>
          </p:cNvPicPr>
          <p:nvPr/>
        </p:nvPicPr>
        <p:blipFill>
          <a:blip r:embed="rId5" cstate="print"/>
          <a:srcRect l="15385" r="15385"/>
          <a:stretch>
            <a:fillRect/>
          </a:stretch>
        </p:blipFill>
        <p:spPr bwMode="auto">
          <a:xfrm flipH="1">
            <a:off x="1219200" y="228600"/>
            <a:ext cx="2215662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https://svet.ru/upload/iblock/9c0/9c09fe56079332d5aea2c0226d74c497.jpg"/>
          <p:cNvPicPr>
            <a:picLocks noChangeAspect="1" noChangeArrowheads="1"/>
          </p:cNvPicPr>
          <p:nvPr/>
        </p:nvPicPr>
        <p:blipFill>
          <a:blip r:embed="rId6" cstate="print"/>
          <a:srcRect l="17500" r="27500"/>
          <a:stretch>
            <a:fillRect/>
          </a:stretch>
        </p:blipFill>
        <p:spPr bwMode="auto">
          <a:xfrm>
            <a:off x="3962400" y="228600"/>
            <a:ext cx="16764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4" name="Picture 20" descr="https://a.1stdibscdn.com/beautiful-german-space-age-table-lamp-by-wila-for-sale/1121189/f_113004331530952835756/11300433_master.jpg?width=768"/>
          <p:cNvPicPr>
            <a:picLocks noChangeAspect="1" noChangeArrowheads="1"/>
          </p:cNvPicPr>
          <p:nvPr/>
        </p:nvPicPr>
        <p:blipFill>
          <a:blip r:embed="rId7" cstate="print"/>
          <a:srcRect l="17500" r="17500"/>
          <a:stretch>
            <a:fillRect/>
          </a:stretch>
        </p:blipFill>
        <p:spPr bwMode="auto">
          <a:xfrm>
            <a:off x="6400800" y="228600"/>
            <a:ext cx="19812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6" name="Picture 22" descr="https://www.klimat-pro.ru/upload/resize_cache/iblock/957/800_800_1/95764dc160bd68c2242c4fbc09cce687.jpg"/>
          <p:cNvPicPr>
            <a:picLocks noChangeAspect="1" noChangeArrowheads="1"/>
          </p:cNvPicPr>
          <p:nvPr/>
        </p:nvPicPr>
        <p:blipFill>
          <a:blip r:embed="rId8" cstate="print"/>
          <a:srcRect l="19048" r="19048"/>
          <a:stretch>
            <a:fillRect/>
          </a:stretch>
        </p:blipFill>
        <p:spPr bwMode="auto">
          <a:xfrm>
            <a:off x="2438399" y="3352800"/>
            <a:ext cx="2075543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457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152400"/>
            <a:ext cx="807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00CC"/>
                </a:solidFill>
                <a:latin typeface="Bookman Old Style" pitchFamily="18" charset="0"/>
              </a:rPr>
              <a:t>Абажу́р</a:t>
            </a:r>
            <a:r>
              <a:rPr lang="ru-RU" dirty="0" smtClean="0">
                <a:latin typeface="Bookman Old Style" pitchFamily="18" charset="0"/>
              </a:rPr>
              <a:t>  — составная часть светильника, используется в дизайне интерьеров, художественном оформлении помещений. 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Абажур предназначен для защиты глаз от слепящего воздействия источника света и создания требуемой освещенности путём его отражения, поглощения </a:t>
            </a:r>
            <a:r>
              <a:rPr lang="ru-RU" dirty="0" smtClean="0">
                <a:latin typeface="Bookman Old Style" pitchFamily="18" charset="0"/>
              </a:rPr>
              <a:t>или </a:t>
            </a:r>
            <a:r>
              <a:rPr lang="ru-RU" dirty="0" smtClean="0">
                <a:latin typeface="Bookman Old Style" pitchFamily="18" charset="0"/>
              </a:rPr>
              <a:t>рассеивания.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5380672"/>
            <a:ext cx="868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Абажур может быть изготовлен из разных материалов, например, </a:t>
            </a:r>
            <a:r>
              <a:rPr lang="ru-RU" dirty="0" smtClean="0">
                <a:latin typeface="Bookman Old Style" pitchFamily="18" charset="0"/>
                <a:hlinkClick r:id="rId2" tooltip="Стекло"/>
              </a:rPr>
              <a:t>стекла</a:t>
            </a:r>
            <a:r>
              <a:rPr lang="ru-RU" dirty="0" smtClean="0">
                <a:latin typeface="Bookman Old Style" pitchFamily="18" charset="0"/>
              </a:rPr>
              <a:t>, </a:t>
            </a:r>
            <a:r>
              <a:rPr lang="ru-RU" dirty="0" smtClean="0">
                <a:latin typeface="Bookman Old Style" pitchFamily="18" charset="0"/>
                <a:hlinkClick r:id="rId3" tooltip="Пластмасса"/>
              </a:rPr>
              <a:t>пластмассы</a:t>
            </a:r>
            <a:r>
              <a:rPr lang="ru-RU" dirty="0" smtClean="0">
                <a:latin typeface="Bookman Old Style" pitchFamily="18" charset="0"/>
              </a:rPr>
              <a:t>, </a:t>
            </a:r>
            <a:r>
              <a:rPr lang="ru-RU" dirty="0" smtClean="0">
                <a:latin typeface="Bookman Old Style" pitchFamily="18" charset="0"/>
                <a:hlinkClick r:id="rId4" tooltip="Металл"/>
              </a:rPr>
              <a:t>металла</a:t>
            </a:r>
            <a:r>
              <a:rPr lang="ru-RU" dirty="0" smtClean="0">
                <a:latin typeface="Bookman Old Style" pitchFamily="18" charset="0"/>
              </a:rPr>
              <a:t>, </a:t>
            </a:r>
            <a:r>
              <a:rPr lang="ru-RU" dirty="0" smtClean="0">
                <a:latin typeface="Bookman Old Style" pitchFamily="18" charset="0"/>
                <a:hlinkClick r:id="rId5" tooltip="Ткань"/>
              </a:rPr>
              <a:t>ткани</a:t>
            </a:r>
            <a:r>
              <a:rPr lang="ru-RU" dirty="0" smtClean="0">
                <a:latin typeface="Bookman Old Style" pitchFamily="18" charset="0"/>
              </a:rPr>
              <a:t>, </a:t>
            </a:r>
            <a:r>
              <a:rPr lang="ru-RU" dirty="0" smtClean="0">
                <a:latin typeface="Bookman Old Style" pitchFamily="18" charset="0"/>
                <a:hlinkClick r:id="rId6" tooltip="Картон"/>
              </a:rPr>
              <a:t>картона</a:t>
            </a:r>
            <a:r>
              <a:rPr lang="ru-RU" dirty="0" smtClean="0">
                <a:latin typeface="Bookman Old Style" pitchFamily="18" charset="0"/>
              </a:rPr>
              <a:t>, </a:t>
            </a:r>
            <a:r>
              <a:rPr lang="ru-RU" dirty="0" smtClean="0">
                <a:latin typeface="Bookman Old Style" pitchFamily="18" charset="0"/>
                <a:hlinkClick r:id="rId7" tooltip="Искусственная кожа"/>
              </a:rPr>
              <a:t>искусственной кожи</a:t>
            </a:r>
            <a:r>
              <a:rPr lang="ru-RU" dirty="0" smtClean="0">
                <a:latin typeface="Bookman Old Style" pitchFamily="18" charset="0"/>
              </a:rPr>
              <a:t>.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 По форме он может представлять собой, например, </a:t>
            </a:r>
            <a:r>
              <a:rPr lang="ru-RU" dirty="0" smtClean="0">
                <a:latin typeface="Bookman Old Style" pitchFamily="18" charset="0"/>
                <a:hlinkClick r:id="rId8" tooltip="Конус"/>
              </a:rPr>
              <a:t>конус</a:t>
            </a:r>
            <a:r>
              <a:rPr lang="ru-RU" dirty="0" smtClean="0">
                <a:latin typeface="Bookman Old Style" pitchFamily="18" charset="0"/>
              </a:rPr>
              <a:t>, </a:t>
            </a:r>
            <a:r>
              <a:rPr lang="ru-RU" dirty="0" smtClean="0">
                <a:latin typeface="Bookman Old Style" pitchFamily="18" charset="0"/>
                <a:hlinkClick r:id="rId9" tooltip="Шар"/>
              </a:rPr>
              <a:t>шар</a:t>
            </a:r>
            <a:r>
              <a:rPr lang="ru-RU" dirty="0" smtClean="0">
                <a:latin typeface="Bookman Old Style" pitchFamily="18" charset="0"/>
              </a:rPr>
              <a:t>, </a:t>
            </a:r>
            <a:r>
              <a:rPr lang="ru-RU" dirty="0" smtClean="0">
                <a:latin typeface="Bookman Old Style" pitchFamily="18" charset="0"/>
                <a:hlinkClick r:id="rId10" tooltip="Параболоид"/>
              </a:rPr>
              <a:t>параболоид</a:t>
            </a:r>
            <a:r>
              <a:rPr lang="ru-RU" dirty="0" smtClean="0">
                <a:latin typeface="Bookman Old Style" pitchFamily="18" charset="0"/>
              </a:rPr>
              <a:t>, </a:t>
            </a:r>
            <a:r>
              <a:rPr lang="ru-RU" dirty="0" smtClean="0">
                <a:latin typeface="Bookman Old Style" pitchFamily="18" charset="0"/>
                <a:hlinkClick r:id="rId11" tooltip="Параллелепипед"/>
              </a:rPr>
              <a:t>параллелепипед</a:t>
            </a:r>
            <a:r>
              <a:rPr lang="ru-RU" dirty="0" smtClean="0">
                <a:latin typeface="Bookman Old Style" pitchFamily="18" charset="0"/>
              </a:rPr>
              <a:t>, </a:t>
            </a:r>
            <a:r>
              <a:rPr lang="ru-RU" dirty="0" smtClean="0">
                <a:latin typeface="Bookman Old Style" pitchFamily="18" charset="0"/>
                <a:hlinkClick r:id="rId12" tooltip="Цилиндр"/>
              </a:rPr>
              <a:t>цилиндр</a:t>
            </a:r>
            <a:r>
              <a:rPr lang="ru-RU" dirty="0" smtClean="0">
                <a:latin typeface="Bookman Old Style" pitchFamily="18" charset="0"/>
              </a:rPr>
              <a:t> или любую их комбинацию. Внутрь абажура помещается одна или несколько ламп. 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16390" name="AutoShape 6" descr="https://ulybkasveta.ru/assets/img/product_i/%D0%B1%D0%BE%D1%80%D0%B4%D0%BE.gif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https://ulybkasveta.ru/assets/img/product_i/%D0%B1%D0%BE%D1%80%D0%B4%D0%BE.gif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https://ulybkasveta.ru/assets/img/product_i/%D0%B1%D0%BE%D1%80%D0%B4%D0%BE.gif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400" name="Picture 16" descr="https://amerluce.ru/published/publicdata/AMERLUPTLUCE/attachments/SC/products_pictures/plaphon-B-17_AM-_enl.jpg"/>
          <p:cNvPicPr>
            <a:picLocks noChangeAspect="1" noChangeArrowheads="1"/>
          </p:cNvPicPr>
          <p:nvPr/>
        </p:nvPicPr>
        <p:blipFill>
          <a:blip r:embed="rId13" cstate="print"/>
          <a:srcRect l="11538" t="13462" r="13462" b="9615"/>
          <a:stretch>
            <a:fillRect/>
          </a:stretch>
        </p:blipFill>
        <p:spPr bwMode="auto">
          <a:xfrm>
            <a:off x="6553200" y="2895600"/>
            <a:ext cx="2362200" cy="2422769"/>
          </a:xfrm>
          <a:prstGeom prst="rect">
            <a:avLst/>
          </a:prstGeom>
          <a:noFill/>
        </p:spPr>
      </p:pic>
      <p:pic>
        <p:nvPicPr>
          <p:cNvPr id="13" name="Picture 14" descr="https://luystry-online.ru/upload/iblock/5be/5be0913632952c5e7b88b07fba974df7.jpg"/>
          <p:cNvPicPr>
            <a:picLocks noChangeAspect="1" noChangeArrowheads="1"/>
          </p:cNvPicPr>
          <p:nvPr/>
        </p:nvPicPr>
        <p:blipFill>
          <a:blip r:embed="rId14" cstate="print"/>
          <a:srcRect l="19287" t="13636" r="18401" b="22727"/>
          <a:stretch>
            <a:fillRect/>
          </a:stretch>
        </p:blipFill>
        <p:spPr bwMode="auto">
          <a:xfrm>
            <a:off x="2362200" y="2895600"/>
            <a:ext cx="2438400" cy="2438400"/>
          </a:xfrm>
          <a:prstGeom prst="rect">
            <a:avLst/>
          </a:prstGeom>
          <a:noFill/>
        </p:spPr>
      </p:pic>
      <p:pic>
        <p:nvPicPr>
          <p:cNvPr id="14" name="Picture 18" descr="https://amppa.ru/upload/iblock/6da/podves_cupola_1kh40w_e27_zoloto_lightstar_803012_amppa_ru.jpg"/>
          <p:cNvPicPr>
            <a:picLocks noChangeAspect="1" noChangeArrowheads="1"/>
          </p:cNvPicPr>
          <p:nvPr/>
        </p:nvPicPr>
        <p:blipFill>
          <a:blip r:embed="rId15" cstate="print"/>
          <a:srcRect l="11429" t="22857" r="14286" b="20000"/>
          <a:stretch>
            <a:fillRect/>
          </a:stretch>
        </p:blipFill>
        <p:spPr bwMode="auto">
          <a:xfrm flipH="1">
            <a:off x="0" y="1524000"/>
            <a:ext cx="2667000" cy="2051538"/>
          </a:xfrm>
          <a:prstGeom prst="rect">
            <a:avLst/>
          </a:prstGeom>
          <a:noFill/>
        </p:spPr>
      </p:pic>
      <p:sp>
        <p:nvSpPr>
          <p:cNvPr id="16404" name="AutoShape 20" descr="https://goods.kaypu.com/photo/5553ce2ff50baa2d1c697f2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406" name="Picture 22" descr="https://goods.kaypu.com/photo/5553ce2ff50baa2d1c697f2e.jpg"/>
          <p:cNvPicPr>
            <a:picLocks noChangeAspect="1" noChangeArrowheads="1"/>
          </p:cNvPicPr>
          <p:nvPr/>
        </p:nvPicPr>
        <p:blipFill>
          <a:blip r:embed="rId16" cstate="print"/>
          <a:srcRect t="7500"/>
          <a:stretch>
            <a:fillRect/>
          </a:stretch>
        </p:blipFill>
        <p:spPr bwMode="auto">
          <a:xfrm>
            <a:off x="4800600" y="1600200"/>
            <a:ext cx="178689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moyagostinaya.ru/wp-content/uploads/2014/12/Shema-ustrojstva-nastolnogo-svetilnika.jpg"/>
          <p:cNvPicPr>
            <a:picLocks noChangeAspect="1" noChangeArrowheads="1"/>
          </p:cNvPicPr>
          <p:nvPr/>
        </p:nvPicPr>
        <p:blipFill>
          <a:blip r:embed="rId3" cstate="print"/>
          <a:srcRect l="19200" r="14667"/>
          <a:stretch>
            <a:fillRect/>
          </a:stretch>
        </p:blipFill>
        <p:spPr bwMode="auto">
          <a:xfrm>
            <a:off x="1524000" y="609600"/>
            <a:ext cx="6324600" cy="5738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638800" y="1219200"/>
            <a:ext cx="2163349" cy="338554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dirty="0" err="1" smtClean="0"/>
              <a:t>Рассеиватель</a:t>
            </a:r>
            <a:r>
              <a:rPr lang="ru-RU" sz="1600" dirty="0" smtClean="0"/>
              <a:t> (абажур)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38800" y="685800"/>
            <a:ext cx="1943161" cy="338554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dirty="0" smtClean="0"/>
              <a:t>Крепление плафона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38800" y="1676400"/>
            <a:ext cx="1510413" cy="338554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dirty="0" smtClean="0"/>
              <a:t>Источник света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38800" y="3581400"/>
            <a:ext cx="928203" cy="338554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dirty="0" smtClean="0"/>
              <a:t>Колонна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38800" y="4572000"/>
            <a:ext cx="1143262" cy="338554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dirty="0" smtClean="0"/>
              <a:t>Основание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62600" y="5181600"/>
            <a:ext cx="2235227" cy="338554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dirty="0" smtClean="0"/>
              <a:t>Шнур питания с вилкой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00200" y="5334000"/>
            <a:ext cx="1818318" cy="338554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dirty="0" smtClean="0"/>
              <a:t>Кнопка включения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80</Words>
  <Application>Microsoft Office PowerPoint</Application>
  <PresentationFormat>Экран (4:3)</PresentationFormat>
  <Paragraphs>15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Bookman Old Style</vt:lpstr>
      <vt:lpstr>Calibri</vt:lpstr>
      <vt:lpstr>Comic Sans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Fairmont Raffles Hotels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pmarkasian</dc:creator>
  <cp:lastModifiedBy>hp</cp:lastModifiedBy>
  <cp:revision>22</cp:revision>
  <dcterms:created xsi:type="dcterms:W3CDTF">2014-08-29T18:35:37Z</dcterms:created>
  <dcterms:modified xsi:type="dcterms:W3CDTF">2020-02-19T07:06:28Z</dcterms:modified>
</cp:coreProperties>
</file>