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64" r:id="rId3"/>
    <p:sldId id="266" r:id="rId4"/>
    <p:sldId id="258" r:id="rId5"/>
    <p:sldId id="259" r:id="rId6"/>
    <p:sldId id="260" r:id="rId7"/>
    <p:sldId id="261" r:id="rId8"/>
    <p:sldId id="262" r:id="rId9"/>
    <p:sldId id="263" r:id="rId10"/>
    <p:sldId id="265"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2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054F0F42-B2B5-4441-B8BA-F16102135A2C}" type="datetimeFigureOut">
              <a:rPr lang="ru-RU" smtClean="0">
                <a:solidFill>
                  <a:srgbClr val="E7DEC9">
                    <a:shade val="50000"/>
                    <a:satMod val="200000"/>
                  </a:srgbClr>
                </a:solidFill>
              </a:rPr>
              <a:pPr/>
              <a:t>26.04.2018</a:t>
            </a:fld>
            <a:endParaRPr lang="ru-RU">
              <a:solidFill>
                <a:srgbClr val="E7DEC9">
                  <a:shade val="50000"/>
                  <a:satMod val="200000"/>
                </a:srgbClr>
              </a:solidFill>
            </a:endParaRPr>
          </a:p>
        </p:txBody>
      </p:sp>
      <p:sp>
        <p:nvSpPr>
          <p:cNvPr id="17" name="Нижний колонтитул 16"/>
          <p:cNvSpPr>
            <a:spLocks noGrp="1"/>
          </p:cNvSpPr>
          <p:nvPr>
            <p:ph type="ftr" sz="quarter" idx="11"/>
          </p:nvPr>
        </p:nvSpPr>
        <p:spPr/>
        <p:txBody>
          <a:bodyPr/>
          <a:lstStyle/>
          <a:p>
            <a:endParaRPr lang="ru-RU">
              <a:solidFill>
                <a:srgbClr val="E7DEC9">
                  <a:shade val="50000"/>
                  <a:satMod val="200000"/>
                </a:srgbClr>
              </a:solidFill>
            </a:endParaRPr>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39FD2FA-B735-443D-9EF8-769D1BA2D195}" type="slidenum">
              <a:rPr lang="ru-RU" smtClean="0">
                <a:solidFill>
                  <a:srgbClr val="8CADAE">
                    <a:shade val="75000"/>
                  </a:srgbClr>
                </a:solidFill>
              </a:rPr>
              <a:pPr/>
              <a:t>‹#›</a:t>
            </a:fld>
            <a:endParaRPr lang="ru-RU">
              <a:solidFill>
                <a:srgbClr val="8CADAE">
                  <a:shade val="75000"/>
                </a:srgbClr>
              </a:solidFill>
            </a:endParaRPr>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54F0F42-B2B5-4441-B8BA-F16102135A2C}" type="datetimeFigureOut">
              <a:rPr lang="ru-RU" smtClean="0">
                <a:solidFill>
                  <a:srgbClr val="E7DEC9">
                    <a:shade val="50000"/>
                    <a:satMod val="200000"/>
                  </a:srgbClr>
                </a:solidFill>
              </a:rPr>
              <a:pPr/>
              <a:t>26.04.2018</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p:txBody>
          <a:bodyPr/>
          <a:lstStyle/>
          <a:p>
            <a:fld id="{439FD2FA-B735-443D-9EF8-769D1BA2D195}" type="slidenum">
              <a:rPr lang="ru-RU" smtClean="0">
                <a:solidFill>
                  <a:srgbClr val="8CADAE">
                    <a:shade val="75000"/>
                  </a:srgbClr>
                </a:solidFill>
              </a:rPr>
              <a:pPr/>
              <a:t>‹#›</a:t>
            </a:fld>
            <a:endParaRPr lang="ru-RU">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439FD2FA-B735-443D-9EF8-769D1BA2D195}" type="slidenum">
              <a:rPr lang="ru-RU" smtClean="0">
                <a:solidFill>
                  <a:srgbClr val="8CADAE">
                    <a:shade val="75000"/>
                  </a:srgbClr>
                </a:solidFill>
              </a:rPr>
              <a:pPr/>
              <a:t>‹#›</a:t>
            </a:fld>
            <a:endParaRPr lang="ru-RU">
              <a:solidFill>
                <a:srgbClr val="8CADAE">
                  <a:shade val="75000"/>
                </a:srgbClr>
              </a:solidFill>
            </a:endParaRPr>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54F0F42-B2B5-4441-B8BA-F16102135A2C}" type="datetimeFigureOut">
              <a:rPr lang="ru-RU" smtClean="0">
                <a:solidFill>
                  <a:srgbClr val="E7DEC9">
                    <a:shade val="50000"/>
                    <a:satMod val="200000"/>
                  </a:srgbClr>
                </a:solidFill>
              </a:rPr>
              <a:pPr/>
              <a:t>26.04.2018</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E7DEC9">
                  <a:shade val="50000"/>
                  <a:satMod val="200000"/>
                </a:srgbClr>
              </a:solidFill>
            </a:endParaRPr>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054F0F42-B2B5-4441-B8BA-F16102135A2C}" type="datetimeFigureOut">
              <a:rPr lang="ru-RU" smtClean="0">
                <a:solidFill>
                  <a:srgbClr val="E7DEC9">
                    <a:shade val="50000"/>
                    <a:satMod val="200000"/>
                  </a:srgbClr>
                </a:solidFill>
              </a:rPr>
              <a:pPr/>
              <a:t>26.04.2018</a:t>
            </a:fld>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E7DEC9">
                  <a:shade val="50000"/>
                  <a:satMod val="200000"/>
                </a:srgbClr>
              </a:solidFill>
            </a:endParaRPr>
          </a:p>
        </p:txBody>
      </p:sp>
      <p:sp>
        <p:nvSpPr>
          <p:cNvPr id="6" name="Номер слайда 5"/>
          <p:cNvSpPr>
            <a:spLocks noGrp="1"/>
          </p:cNvSpPr>
          <p:nvPr>
            <p:ph type="sldNum" sz="quarter" idx="12"/>
          </p:nvPr>
        </p:nvSpPr>
        <p:spPr>
          <a:xfrm>
            <a:off x="4361688" y="1026372"/>
            <a:ext cx="457200" cy="441325"/>
          </a:xfrm>
        </p:spPr>
        <p:txBody>
          <a:bodyPr/>
          <a:lstStyle/>
          <a:p>
            <a:fld id="{439FD2FA-B735-443D-9EF8-769D1BA2D195}" type="slidenum">
              <a:rPr lang="ru-RU" smtClean="0">
                <a:solidFill>
                  <a:srgbClr val="8CADAE">
                    <a:shade val="75000"/>
                  </a:srgbClr>
                </a:solidFill>
              </a:rPr>
              <a:pPr/>
              <a:t>‹#›</a:t>
            </a:fld>
            <a:endParaRPr lang="ru-RU">
              <a:solidFill>
                <a:srgbClr val="8CADAE">
                  <a:shade val="75000"/>
                </a:srgbClr>
              </a:solidFill>
            </a:endParaRPr>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solidFill>
                <a:srgbClr val="E7DEC9">
                  <a:shade val="50000"/>
                  <a:satMod val="200000"/>
                </a:srgbClr>
              </a:solidFill>
            </a:endParaRPr>
          </a:p>
        </p:txBody>
      </p:sp>
      <p:sp>
        <p:nvSpPr>
          <p:cNvPr id="4" name="Дата 3"/>
          <p:cNvSpPr>
            <a:spLocks noGrp="1"/>
          </p:cNvSpPr>
          <p:nvPr>
            <p:ph type="dt" sz="half" idx="10"/>
          </p:nvPr>
        </p:nvSpPr>
        <p:spPr/>
        <p:txBody>
          <a:bodyPr/>
          <a:lstStyle/>
          <a:p>
            <a:fld id="{054F0F42-B2B5-4441-B8BA-F16102135A2C}" type="datetimeFigureOut">
              <a:rPr lang="ru-RU" smtClean="0">
                <a:solidFill>
                  <a:srgbClr val="E7DEC9">
                    <a:shade val="50000"/>
                    <a:satMod val="200000"/>
                  </a:srgbClr>
                </a:solidFill>
              </a:rPr>
              <a:pPr/>
              <a:t>26.04.2018</a:t>
            </a:fld>
            <a:endParaRPr lang="ru-RU">
              <a:solidFill>
                <a:srgbClr val="E7DEC9">
                  <a:shade val="50000"/>
                  <a:satMod val="200000"/>
                </a:srgbClr>
              </a:solidFill>
            </a:endParaRPr>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39FD2FA-B735-443D-9EF8-769D1BA2D195}" type="slidenum">
              <a:rPr lang="ru-RU" smtClean="0">
                <a:solidFill>
                  <a:srgbClr val="8CADAE">
                    <a:shade val="75000"/>
                  </a:srgbClr>
                </a:solidFill>
              </a:rPr>
              <a:pPr/>
              <a:t>‹#›</a:t>
            </a:fld>
            <a:endParaRPr lang="ru-RU">
              <a:solidFill>
                <a:srgbClr val="8CADAE">
                  <a:shade val="75000"/>
                </a:srgbClr>
              </a:solidFill>
            </a:endParaRPr>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054F0F42-B2B5-4441-B8BA-F16102135A2C}" type="datetimeFigureOut">
              <a:rPr lang="ru-RU" smtClean="0">
                <a:solidFill>
                  <a:srgbClr val="E7DEC9">
                    <a:shade val="50000"/>
                    <a:satMod val="200000"/>
                  </a:srgbClr>
                </a:solidFill>
              </a:rPr>
              <a:pPr/>
              <a:t>26.04.2018</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E7DEC9">
                  <a:shade val="50000"/>
                  <a:satMod val="200000"/>
                </a:srgbClr>
              </a:solidFill>
            </a:endParaRPr>
          </a:p>
        </p:txBody>
      </p:sp>
      <p:sp>
        <p:nvSpPr>
          <p:cNvPr id="7" name="Номер слайда 6"/>
          <p:cNvSpPr>
            <a:spLocks noGrp="1"/>
          </p:cNvSpPr>
          <p:nvPr>
            <p:ph type="sldNum" sz="quarter" idx="12"/>
          </p:nvPr>
        </p:nvSpPr>
        <p:spPr/>
        <p:txBody>
          <a:bodyPr/>
          <a:lstStyle/>
          <a:p>
            <a:fld id="{439FD2FA-B735-443D-9EF8-769D1BA2D195}" type="slidenum">
              <a:rPr lang="ru-RU" smtClean="0">
                <a:solidFill>
                  <a:srgbClr val="8CADAE">
                    <a:shade val="75000"/>
                  </a:srgbClr>
                </a:solidFill>
              </a:rPr>
              <a:pPr/>
              <a:t>‹#›</a:t>
            </a:fld>
            <a:endParaRPr lang="ru-RU">
              <a:solidFill>
                <a:srgbClr val="8CADAE">
                  <a:shade val="75000"/>
                </a:srgbClr>
              </a:solidFill>
            </a:endParaRPr>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054F0F42-B2B5-4441-B8BA-F16102135A2C}" type="datetimeFigureOut">
              <a:rPr lang="ru-RU" smtClean="0">
                <a:solidFill>
                  <a:srgbClr val="E7DEC9">
                    <a:shade val="50000"/>
                    <a:satMod val="200000"/>
                  </a:srgbClr>
                </a:solidFill>
              </a:rPr>
              <a:pPr/>
              <a:t>26.04.2018</a:t>
            </a:fld>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solidFill>
                <a:srgbClr val="E7DEC9">
                  <a:shade val="50000"/>
                  <a:satMod val="200000"/>
                </a:srgbClr>
              </a:solidFill>
            </a:endParaRPr>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439FD2FA-B735-443D-9EF8-769D1BA2D195}" type="slidenum">
              <a:rPr lang="ru-RU" smtClean="0">
                <a:solidFill>
                  <a:srgbClr val="8CADAE">
                    <a:shade val="75000"/>
                  </a:srgbClr>
                </a:solidFill>
              </a:rPr>
              <a:pPr/>
              <a:t>‹#›</a:t>
            </a:fld>
            <a:endParaRPr lang="ru-RU">
              <a:solidFill>
                <a:srgbClr val="8CADAE">
                  <a:shade val="75000"/>
                </a:srgbClr>
              </a:solidFill>
            </a:endParaRPr>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54F0F42-B2B5-4441-B8BA-F16102135A2C}" type="datetimeFigureOut">
              <a:rPr lang="ru-RU" smtClean="0">
                <a:solidFill>
                  <a:srgbClr val="E7DEC9">
                    <a:shade val="50000"/>
                    <a:satMod val="200000"/>
                  </a:srgbClr>
                </a:solidFill>
              </a:rPr>
              <a:pPr/>
              <a:t>26.04.2018</a:t>
            </a:fld>
            <a:endParaRPr lang="ru-RU">
              <a:solidFill>
                <a:srgbClr val="E7DEC9">
                  <a:shade val="50000"/>
                  <a:satMod val="200000"/>
                </a:srgbClr>
              </a:solidFill>
            </a:endParaRPr>
          </a:p>
        </p:txBody>
      </p:sp>
      <p:sp>
        <p:nvSpPr>
          <p:cNvPr id="4" name="Нижний колонтитул 3"/>
          <p:cNvSpPr>
            <a:spLocks noGrp="1"/>
          </p:cNvSpPr>
          <p:nvPr>
            <p:ph type="ftr" sz="quarter" idx="11"/>
          </p:nvPr>
        </p:nvSpPr>
        <p:spPr/>
        <p:txBody>
          <a:bodyPr/>
          <a:lstStyle/>
          <a:p>
            <a:endParaRPr lang="ru-RU">
              <a:solidFill>
                <a:srgbClr val="E7DEC9">
                  <a:shade val="50000"/>
                  <a:satMod val="200000"/>
                </a:srgbClr>
              </a:solidFill>
            </a:endParaRPr>
          </a:p>
        </p:txBody>
      </p:sp>
      <p:sp>
        <p:nvSpPr>
          <p:cNvPr id="5" name="Номер слайда 4"/>
          <p:cNvSpPr>
            <a:spLocks noGrp="1"/>
          </p:cNvSpPr>
          <p:nvPr>
            <p:ph type="sldNum" sz="quarter" idx="12"/>
          </p:nvPr>
        </p:nvSpPr>
        <p:spPr>
          <a:xfrm>
            <a:off x="4343400" y="1036020"/>
            <a:ext cx="457200" cy="441325"/>
          </a:xfrm>
        </p:spPr>
        <p:txBody>
          <a:bodyPr/>
          <a:lstStyle/>
          <a:p>
            <a:fld id="{439FD2FA-B735-443D-9EF8-769D1BA2D195}" type="slidenum">
              <a:rPr lang="ru-RU" smtClean="0">
                <a:solidFill>
                  <a:srgbClr val="8CADAE">
                    <a:shade val="75000"/>
                  </a:srgbClr>
                </a:solidFill>
              </a:rPr>
              <a:pPr/>
              <a:t>‹#›</a:t>
            </a:fld>
            <a:endParaRPr lang="ru-RU">
              <a:solidFill>
                <a:srgbClr val="8CADAE">
                  <a:shade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054F0F42-B2B5-4441-B8BA-F16102135A2C}" type="datetimeFigureOut">
              <a:rPr lang="ru-RU" smtClean="0">
                <a:solidFill>
                  <a:srgbClr val="E7DEC9">
                    <a:shade val="50000"/>
                    <a:satMod val="200000"/>
                  </a:srgbClr>
                </a:solidFill>
              </a:rPr>
              <a:pPr/>
              <a:t>26.04.2018</a:t>
            </a:fld>
            <a:endParaRPr lang="ru-RU">
              <a:solidFill>
                <a:srgbClr val="E7DEC9">
                  <a:shade val="50000"/>
                  <a:satMod val="200000"/>
                </a:srgbClr>
              </a:solidFill>
            </a:endParaRPr>
          </a:p>
        </p:txBody>
      </p:sp>
      <p:sp>
        <p:nvSpPr>
          <p:cNvPr id="3" name="Нижний колонтитул 2"/>
          <p:cNvSpPr>
            <a:spLocks noGrp="1"/>
          </p:cNvSpPr>
          <p:nvPr>
            <p:ph type="ftr" sz="quarter" idx="11"/>
          </p:nvPr>
        </p:nvSpPr>
        <p:spPr/>
        <p:txBody>
          <a:bodyPr/>
          <a:lstStyle/>
          <a:p>
            <a:endParaRPr lang="ru-RU">
              <a:solidFill>
                <a:srgbClr val="E7DEC9">
                  <a:shade val="50000"/>
                  <a:satMod val="200000"/>
                </a:srgbClr>
              </a:solidFill>
            </a:endParaRPr>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39FD2FA-B735-443D-9EF8-769D1BA2D195}" type="slidenum">
              <a:rPr lang="ru-RU" smtClean="0">
                <a:solidFill>
                  <a:srgbClr val="E7DEC9">
                    <a:shade val="50000"/>
                    <a:satMod val="200000"/>
                  </a:srgbClr>
                </a:solidFill>
              </a:rPr>
              <a:pPr/>
              <a:t>‹#›</a:t>
            </a:fld>
            <a:endParaRPr lang="ru-RU">
              <a:solidFill>
                <a:srgbClr val="E7DEC9">
                  <a:shade val="50000"/>
                  <a:satMod val="20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39FD2FA-B735-443D-9EF8-769D1BA2D195}" type="slidenum">
              <a:rPr lang="ru-RU" smtClean="0">
                <a:solidFill>
                  <a:srgbClr val="8CADAE">
                    <a:shade val="75000"/>
                  </a:srgbClr>
                </a:solidFill>
              </a:rPr>
              <a:pPr/>
              <a:t>‹#›</a:t>
            </a:fld>
            <a:endParaRPr lang="ru-RU">
              <a:solidFill>
                <a:srgbClr val="8CADAE">
                  <a:shade val="75000"/>
                </a:srgbClr>
              </a:solidFill>
            </a:endParaRPr>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054F0F42-B2B5-4441-B8BA-F16102135A2C}" type="datetimeFigureOut">
              <a:rPr lang="ru-RU" smtClean="0">
                <a:solidFill>
                  <a:srgbClr val="E7DEC9">
                    <a:shade val="50000"/>
                    <a:satMod val="200000"/>
                  </a:srgbClr>
                </a:solidFill>
              </a:rPr>
              <a:pPr/>
              <a:t>26.04.2018</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solidFill>
                <a:srgbClr val="E7DEC9">
                  <a:shade val="50000"/>
                  <a:satMod val="200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439FD2FA-B735-443D-9EF8-769D1BA2D195}" type="slidenum">
              <a:rPr lang="ru-RU" smtClean="0">
                <a:solidFill>
                  <a:srgbClr val="8CADAE">
                    <a:shade val="75000"/>
                  </a:srgbClr>
                </a:solidFill>
              </a:rPr>
              <a:pPr/>
              <a:t>‹#›</a:t>
            </a:fld>
            <a:endParaRPr lang="ru-RU">
              <a:solidFill>
                <a:srgbClr val="8CADAE">
                  <a:shade val="75000"/>
                </a:srgbClr>
              </a:solidFill>
            </a:endParaRPr>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054F0F42-B2B5-4441-B8BA-F16102135A2C}" type="datetimeFigureOut">
              <a:rPr lang="ru-RU" smtClean="0">
                <a:solidFill>
                  <a:srgbClr val="E7DEC9">
                    <a:shade val="50000"/>
                    <a:satMod val="200000"/>
                  </a:srgbClr>
                </a:solidFill>
              </a:rPr>
              <a:pPr/>
              <a:t>26.04.2018</a:t>
            </a:fld>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solidFill>
                <a:srgbClr val="E7DEC9">
                  <a:shade val="50000"/>
                  <a:satMod val="200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54F0F42-B2B5-4441-B8BA-F16102135A2C}" type="datetimeFigureOut">
              <a:rPr lang="ru-RU" smtClean="0">
                <a:solidFill>
                  <a:srgbClr val="E7DEC9">
                    <a:shade val="50000"/>
                    <a:satMod val="200000"/>
                  </a:srgbClr>
                </a:solidFill>
              </a:rPr>
              <a:pPr/>
              <a:t>26.04.2018</a:t>
            </a:fld>
            <a:endParaRPr lang="ru-RU">
              <a:solidFill>
                <a:srgbClr val="E7DEC9">
                  <a:shade val="50000"/>
                  <a:satMod val="200000"/>
                </a:srgbClr>
              </a:solidFill>
            </a:endParaRPr>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solidFill>
                <a:srgbClr val="E7DEC9">
                  <a:shade val="50000"/>
                  <a:satMod val="200000"/>
                </a:srgbClr>
              </a:solidFill>
            </a:endParaRPr>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39FD2FA-B735-443D-9EF8-769D1BA2D195}" type="slidenum">
              <a:rPr lang="ru-RU" smtClean="0">
                <a:solidFill>
                  <a:srgbClr val="8CADAE">
                    <a:shade val="75000"/>
                  </a:srgbClr>
                </a:solidFill>
              </a:rPr>
              <a:pPr/>
              <a:t>‹#›</a:t>
            </a:fld>
            <a:endParaRPr lang="ru-RU">
              <a:solidFill>
                <a:srgbClr val="8CADAE">
                  <a:shade val="75000"/>
                </a:srgbClr>
              </a:solidFill>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wmf"/><Relationship Id="rId3" Type="http://schemas.openxmlformats.org/officeDocument/2006/relationships/image" Target="../media/image19.png"/><Relationship Id="rId7" Type="http://schemas.openxmlformats.org/officeDocument/2006/relationships/image" Target="../media/image22.wmf"/><Relationship Id="rId12" Type="http://schemas.openxmlformats.org/officeDocument/2006/relationships/image" Target="../media/image27.wmf"/><Relationship Id="rId17" Type="http://schemas.openxmlformats.org/officeDocument/2006/relationships/image" Target="../media/image32.emf"/><Relationship Id="rId2" Type="http://schemas.openxmlformats.org/officeDocument/2006/relationships/image" Target="../media/image18.wmf"/><Relationship Id="rId16" Type="http://schemas.openxmlformats.org/officeDocument/2006/relationships/image" Target="../media/image31.wmf"/><Relationship Id="rId1" Type="http://schemas.openxmlformats.org/officeDocument/2006/relationships/slideLayout" Target="../slideLayouts/slideLayout7.xml"/><Relationship Id="rId6" Type="http://schemas.openxmlformats.org/officeDocument/2006/relationships/image" Target="../media/image21.wmf"/><Relationship Id="rId11" Type="http://schemas.openxmlformats.org/officeDocument/2006/relationships/image" Target="../media/image26.wmf"/><Relationship Id="rId5" Type="http://schemas.openxmlformats.org/officeDocument/2006/relationships/image" Target="../media/image20.wmf"/><Relationship Id="rId15" Type="http://schemas.openxmlformats.org/officeDocument/2006/relationships/image" Target="../media/image30.wmf"/><Relationship Id="rId10" Type="http://schemas.openxmlformats.org/officeDocument/2006/relationships/image" Target="../media/image25.wmf"/><Relationship Id="rId19" Type="http://schemas.openxmlformats.org/officeDocument/2006/relationships/image" Target="../media/image34.wmf"/><Relationship Id="rId4" Type="http://schemas.microsoft.com/office/2007/relationships/hdphoto" Target="../media/hdphoto2.wdp"/><Relationship Id="rId9" Type="http://schemas.openxmlformats.org/officeDocument/2006/relationships/image" Target="../media/image24.emf"/><Relationship Id="rId14" Type="http://schemas.openxmlformats.org/officeDocument/2006/relationships/image" Target="../media/image29.wm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3568" y="4007532"/>
            <a:ext cx="7704856" cy="681608"/>
          </a:xfrm>
        </p:spPr>
        <p:txBody>
          <a:bodyPr>
            <a:normAutofit fontScale="85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0" cap="none" spc="50" dirty="0">
                <a:ln w="11430"/>
                <a:solidFill>
                  <a:srgbClr val="C00000"/>
                </a:solidFill>
                <a:effectLst>
                  <a:outerShdw blurRad="76200" dist="50800" dir="5400000" algn="tl" rotWithShape="0">
                    <a:srgbClr val="000000">
                      <a:alpha val="65000"/>
                    </a:srgbClr>
                  </a:outerShdw>
                </a:effectLst>
              </a:rPr>
              <a:t>Тема:</a:t>
            </a:r>
            <a:r>
              <a:rPr lang="ru-RU" sz="4000" cap="none" spc="50" dirty="0">
                <a:ln w="11430"/>
                <a:solidFill>
                  <a:srgbClr val="C00000"/>
                </a:solidFill>
                <a:effectLst>
                  <a:outerShdw blurRad="76200" dist="50800" dir="5400000" algn="tl" rotWithShape="0">
                    <a:srgbClr val="000000">
                      <a:alpha val="65000"/>
                    </a:srgbClr>
                  </a:outerShdw>
                </a:effectLst>
              </a:rPr>
              <a:t> </a:t>
            </a:r>
            <a:r>
              <a:rPr lang="ru-RU" sz="4000" cap="none" spc="50" dirty="0" smtClean="0">
                <a:ln w="11430"/>
                <a:solidFill>
                  <a:srgbClr val="C00000"/>
                </a:solidFill>
                <a:effectLst>
                  <a:outerShdw blurRad="76200" dist="50800" dir="5400000" algn="tl" rotWithShape="0">
                    <a:srgbClr val="000000">
                      <a:alpha val="65000"/>
                    </a:srgbClr>
                  </a:outerShdw>
                </a:effectLst>
              </a:rPr>
              <a:t>«Что такое аксессуары?»</a:t>
            </a:r>
            <a:endParaRPr lang="ru-RU" sz="4000" cap="none" spc="50" dirty="0">
              <a:ln w="11430"/>
              <a:solidFill>
                <a:srgbClr val="C00000"/>
              </a:solidFill>
              <a:effectLst>
                <a:outerShdw blurRad="76200" dist="50800" dir="5400000" algn="tl" rotWithShape="0">
                  <a:srgbClr val="000000">
                    <a:alpha val="65000"/>
                  </a:srgbClr>
                </a:outerShdw>
              </a:effectLst>
            </a:endParaRPr>
          </a:p>
          <a:p>
            <a:endParaRPr lang="ru-RU" sz="28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Заголовок 1"/>
          <p:cNvSpPr>
            <a:spLocks noGrp="1"/>
          </p:cNvSpPr>
          <p:nvPr>
            <p:ph type="ctrTitle"/>
          </p:nvPr>
        </p:nvSpPr>
        <p:spPr>
          <a:xfrm>
            <a:off x="179512" y="0"/>
            <a:ext cx="8712968" cy="1556792"/>
          </a:xfrm>
        </p:spPr>
        <p:txBody>
          <a:bodyPr>
            <a:normAutofit/>
          </a:bodyPr>
          <a:lstStyle/>
          <a:p>
            <a:pPr algn="ctr"/>
            <a:r>
              <a:rPr lang="ru-RU" sz="2000" dirty="0">
                <a:solidFill>
                  <a:schemeClr val="tx1"/>
                </a:solidFill>
              </a:rPr>
              <a:t>Государственное бюджетное  общеобразовательное учреждение </a:t>
            </a:r>
            <a:br>
              <a:rPr lang="ru-RU" sz="2000" dirty="0">
                <a:solidFill>
                  <a:schemeClr val="tx1"/>
                </a:solidFill>
              </a:rPr>
            </a:br>
            <a:r>
              <a:rPr lang="ru-RU" sz="2000" dirty="0">
                <a:solidFill>
                  <a:schemeClr val="tx1"/>
                </a:solidFill>
              </a:rPr>
              <a:t>Самарской области средняя общеобразовательная школа № 22</a:t>
            </a:r>
            <a:br>
              <a:rPr lang="ru-RU" sz="2000" dirty="0">
                <a:solidFill>
                  <a:schemeClr val="tx1"/>
                </a:solidFill>
              </a:rPr>
            </a:br>
            <a:r>
              <a:rPr lang="ru-RU" sz="2000" dirty="0">
                <a:solidFill>
                  <a:schemeClr val="tx1"/>
                </a:solidFill>
              </a:rPr>
              <a:t>городского округа Чапаевск Самарской области</a:t>
            </a:r>
            <a:br>
              <a:rPr lang="ru-RU" sz="2000" dirty="0">
                <a:solidFill>
                  <a:schemeClr val="tx1"/>
                </a:solidFill>
              </a:rPr>
            </a:br>
            <a:r>
              <a:rPr lang="ru-RU" sz="2000" dirty="0">
                <a:solidFill>
                  <a:schemeClr val="tx1"/>
                </a:solidFill>
              </a:rPr>
              <a:t>структурное подразделение  - детский сад №28 «Елочка»</a:t>
            </a:r>
          </a:p>
        </p:txBody>
      </p:sp>
      <p:sp>
        <p:nvSpPr>
          <p:cNvPr id="4" name="Подзаголовок 6"/>
          <p:cNvSpPr txBox="1">
            <a:spLocks/>
          </p:cNvSpPr>
          <p:nvPr/>
        </p:nvSpPr>
        <p:spPr>
          <a:xfrm>
            <a:off x="2051720" y="4689140"/>
            <a:ext cx="6858000" cy="648072"/>
          </a:xfrm>
          <a:prstGeom prst="rect">
            <a:avLst/>
          </a:prstGeom>
        </p:spPr>
        <p:txBody>
          <a:bodyPr vert="horz" lIns="91440" tIns="45720" rIns="91440" bIns="45720" rtlCol="0" anchor="t" anchorCtr="0">
            <a:normAutofit fontScale="70000" lnSpcReduction="200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r">
              <a:buClr>
                <a:srgbClr val="D16349"/>
              </a:buClr>
            </a:pPr>
            <a:r>
              <a:rPr lang="ru-RU" dirty="0" smtClean="0">
                <a:solidFill>
                  <a:srgbClr val="646B86"/>
                </a:solidFill>
              </a:rPr>
              <a:t>Составитель: </a:t>
            </a:r>
          </a:p>
          <a:p>
            <a:pPr algn="r">
              <a:buClr>
                <a:srgbClr val="D16349"/>
              </a:buClr>
            </a:pPr>
            <a:r>
              <a:rPr lang="ru-RU" dirty="0" smtClean="0">
                <a:solidFill>
                  <a:srgbClr val="646B86"/>
                </a:solidFill>
              </a:rPr>
              <a:t>Баранова Светлана Борисовна</a:t>
            </a:r>
            <a:endParaRPr lang="ru-RU" dirty="0">
              <a:solidFill>
                <a:srgbClr val="646B86"/>
              </a:solidFill>
            </a:endParaRPr>
          </a:p>
        </p:txBody>
      </p:sp>
      <p:sp>
        <p:nvSpPr>
          <p:cNvPr id="5" name="TextBox 4"/>
          <p:cNvSpPr txBox="1"/>
          <p:nvPr/>
        </p:nvSpPr>
        <p:spPr>
          <a:xfrm>
            <a:off x="755576" y="2636912"/>
            <a:ext cx="7848872" cy="923330"/>
          </a:xfrm>
          <a:prstGeom prst="rect">
            <a:avLst/>
          </a:prstGeom>
          <a:noFill/>
        </p:spPr>
        <p:txBody>
          <a:bodyPr wrap="square" rtlCol="0">
            <a:spAutoFit/>
          </a:bodyPr>
          <a:lstStyle/>
          <a:p>
            <a:pPr algn="ctr"/>
            <a:r>
              <a:rPr lang="ru-RU" b="1" dirty="0">
                <a:solidFill>
                  <a:srgbClr val="0070C0"/>
                </a:solidFill>
                <a:latin typeface="Calibri" panose="020F0502020204030204" pitchFamily="34" charset="0"/>
              </a:rPr>
              <a:t>Парциальная образовательная программа дошкольного </a:t>
            </a:r>
            <a:r>
              <a:rPr lang="ru-RU" b="1" dirty="0" smtClean="0">
                <a:solidFill>
                  <a:srgbClr val="0070C0"/>
                </a:solidFill>
                <a:latin typeface="Calibri" panose="020F0502020204030204" pitchFamily="34" charset="0"/>
              </a:rPr>
              <a:t>образования </a:t>
            </a:r>
          </a:p>
          <a:p>
            <a:pPr algn="ctr"/>
            <a:r>
              <a:rPr lang="ru-RU" b="1" dirty="0" smtClean="0">
                <a:solidFill>
                  <a:srgbClr val="0070C0"/>
                </a:solidFill>
                <a:latin typeface="Calibri" panose="020F0502020204030204" pitchFamily="34" charset="0"/>
              </a:rPr>
              <a:t>«</a:t>
            </a:r>
            <a:r>
              <a:rPr lang="ru-RU" b="1" dirty="0">
                <a:solidFill>
                  <a:srgbClr val="0070C0"/>
                </a:solidFill>
                <a:latin typeface="Calibri" panose="020F0502020204030204" pitchFamily="34" charset="0"/>
              </a:rPr>
              <a:t>ОТ ФРЁБЕЛЯ ДО РОБОТА</a:t>
            </a:r>
            <a:r>
              <a:rPr lang="ru-RU" b="1" dirty="0" smtClean="0">
                <a:solidFill>
                  <a:srgbClr val="0070C0"/>
                </a:solidFill>
                <a:latin typeface="Calibri" panose="020F0502020204030204" pitchFamily="34" charset="0"/>
              </a:rPr>
              <a:t>: РАСТИМ </a:t>
            </a:r>
            <a:r>
              <a:rPr lang="ru-RU" b="1" dirty="0">
                <a:solidFill>
                  <a:srgbClr val="0070C0"/>
                </a:solidFill>
                <a:latin typeface="Calibri" panose="020F0502020204030204" pitchFamily="34" charset="0"/>
              </a:rPr>
              <a:t>БУДУЩИХ ИНЖЕНЕРОВ»</a:t>
            </a:r>
            <a:r>
              <a:rPr lang="ru-RU" dirty="0">
                <a:latin typeface="Calibri" panose="020F0502020204030204" pitchFamily="34" charset="0"/>
              </a:rPr>
              <a:t/>
            </a:r>
            <a:br>
              <a:rPr lang="ru-RU" dirty="0">
                <a:latin typeface="Calibri" panose="020F0502020204030204" pitchFamily="34" charset="0"/>
              </a:rPr>
            </a:br>
            <a:endParaRPr lang="ru-RU" dirty="0"/>
          </a:p>
        </p:txBody>
      </p:sp>
    </p:spTree>
    <p:extLst>
      <p:ext uri="{BB962C8B-B14F-4D97-AF65-F5344CB8AC3E}">
        <p14:creationId xmlns:p14="http://schemas.microsoft.com/office/powerpoint/2010/main" val="3384296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424936" cy="923330"/>
          </a:xfrm>
          <a:prstGeom prst="rect">
            <a:avLst/>
          </a:prstGeom>
        </p:spPr>
        <p:txBody>
          <a:bodyPr wrap="square">
            <a:spAutoFit/>
          </a:bodyPr>
          <a:lstStyle/>
          <a:p>
            <a:pPr algn="just"/>
            <a:r>
              <a:rPr lang="ru-RU" dirty="0"/>
              <a:t>Юные модники мало чем отличаются от взрослых, поэтому любой каталог детских аксессуаров включает огромное количество вещей, призванных внести разнообразие или поставить акцент в детском модном образе.</a:t>
            </a:r>
          </a:p>
        </p:txBody>
      </p:sp>
      <p:sp>
        <p:nvSpPr>
          <p:cNvPr id="3" name="Прямоугольник 2"/>
          <p:cNvSpPr/>
          <p:nvPr/>
        </p:nvSpPr>
        <p:spPr>
          <a:xfrm>
            <a:off x="539552" y="4077072"/>
            <a:ext cx="8280920" cy="2031325"/>
          </a:xfrm>
          <a:prstGeom prst="rect">
            <a:avLst/>
          </a:prstGeom>
        </p:spPr>
        <p:txBody>
          <a:bodyPr wrap="square">
            <a:spAutoFit/>
          </a:bodyPr>
          <a:lstStyle/>
          <a:p>
            <a:pPr fontAlgn="base"/>
            <a:r>
              <a:rPr lang="ru-RU" dirty="0" smtClean="0"/>
              <a:t>Существует  </a:t>
            </a:r>
            <a:r>
              <a:rPr lang="ru-RU" dirty="0"/>
              <a:t>набор детских аксессуаров, который должен присутствовать в каждом гардеробе, а именно:</a:t>
            </a:r>
          </a:p>
          <a:p>
            <a:pPr marL="285750" indent="-285750" fontAlgn="base">
              <a:buClr>
                <a:srgbClr val="C00000"/>
              </a:buClr>
              <a:buFont typeface="Wingdings" panose="05000000000000000000" pitchFamily="2" charset="2"/>
              <a:buChar char="Ø"/>
            </a:pPr>
            <a:r>
              <a:rPr lang="ru-RU" dirty="0"/>
              <a:t>головные уборы;</a:t>
            </a:r>
          </a:p>
          <a:p>
            <a:pPr marL="285750" indent="-285750" fontAlgn="base">
              <a:buClr>
                <a:srgbClr val="C00000"/>
              </a:buClr>
              <a:buFont typeface="Wingdings" panose="05000000000000000000" pitchFamily="2" charset="2"/>
              <a:buChar char="Ø"/>
            </a:pPr>
            <a:r>
              <a:rPr lang="ru-RU" dirty="0"/>
              <a:t>сумки;</a:t>
            </a:r>
          </a:p>
          <a:p>
            <a:pPr marL="285750" indent="-285750" fontAlgn="base">
              <a:buClr>
                <a:srgbClr val="C00000"/>
              </a:buClr>
              <a:buFont typeface="Wingdings" panose="05000000000000000000" pitchFamily="2" charset="2"/>
              <a:buChar char="Ø"/>
            </a:pPr>
            <a:r>
              <a:rPr lang="ru-RU" dirty="0"/>
              <a:t>аксессуары на шею;</a:t>
            </a:r>
          </a:p>
          <a:p>
            <a:pPr marL="285750" indent="-285750" fontAlgn="base">
              <a:buClr>
                <a:srgbClr val="C00000"/>
              </a:buClr>
              <a:buFont typeface="Wingdings" panose="05000000000000000000" pitchFamily="2" charset="2"/>
              <a:buChar char="Ø"/>
            </a:pPr>
            <a:r>
              <a:rPr lang="ru-RU" dirty="0"/>
              <a:t>аксессуары для рук;</a:t>
            </a:r>
          </a:p>
          <a:p>
            <a:pPr marL="285750" indent="-285750" fontAlgn="base">
              <a:buClr>
                <a:srgbClr val="C00000"/>
              </a:buClr>
              <a:buFont typeface="Wingdings" panose="05000000000000000000" pitchFamily="2" charset="2"/>
              <a:buChar char="Ø"/>
            </a:pPr>
            <a:r>
              <a:rPr lang="ru-RU" dirty="0"/>
              <a:t>стильные украшения.</a:t>
            </a:r>
          </a:p>
        </p:txBody>
      </p:sp>
      <p:pic>
        <p:nvPicPr>
          <p:cNvPr id="6146" name="Picture 2" descr="D:\ХОРУЖЕНКО\Оформить\жд\от барановой\Что такое аксессуары\6075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021" y="1377233"/>
            <a:ext cx="2490924" cy="249092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ХОРУЖЕНКО\Оформить\жд\от барановой\Что такое аксессуары\6075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77233"/>
            <a:ext cx="3744218" cy="249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80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MCj021504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406" y="1140251"/>
            <a:ext cx="2264568" cy="18756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MPj04010020000[1]"/>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481" b="100000" l="3642" r="97117"/>
                    </a14:imgEffect>
                  </a14:imgLayer>
                </a14:imgProps>
              </a:ext>
              <a:ext uri="{28A0092B-C50C-407E-A947-70E740481C1C}">
                <a14:useLocalDpi xmlns:a14="http://schemas.microsoft.com/office/drawing/2010/main" val="0"/>
              </a:ext>
            </a:extLst>
          </a:blip>
          <a:srcRect b="-9"/>
          <a:stretch>
            <a:fillRect/>
          </a:stretch>
        </p:blipFill>
        <p:spPr bwMode="auto">
          <a:xfrm>
            <a:off x="4499992" y="3093013"/>
            <a:ext cx="3188590" cy="312198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75856" y="338597"/>
            <a:ext cx="2991525" cy="369332"/>
          </a:xfrm>
          <a:prstGeom prst="rect">
            <a:avLst/>
          </a:prstGeom>
        </p:spPr>
        <p:txBody>
          <a:bodyPr wrap="none">
            <a:spAutoFit/>
          </a:bodyPr>
          <a:lstStyle/>
          <a:p>
            <a:r>
              <a:rPr lang="ru-RU" b="1" dirty="0" smtClean="0">
                <a:solidFill>
                  <a:srgbClr val="C00000"/>
                </a:solidFill>
              </a:rPr>
              <a:t>АКСЕССУАРЫ </a:t>
            </a:r>
            <a:r>
              <a:rPr lang="ru-RU" dirty="0" smtClean="0">
                <a:solidFill>
                  <a:srgbClr val="C00000"/>
                </a:solidFill>
              </a:rPr>
              <a:t>в одежде</a:t>
            </a:r>
            <a:endParaRPr lang="ru-RU" dirty="0"/>
          </a:p>
        </p:txBody>
      </p:sp>
      <p:pic>
        <p:nvPicPr>
          <p:cNvPr id="4" name="Picture 5" descr="HH00947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4221088"/>
            <a:ext cx="3200400" cy="2268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MCj0113486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8999" y="699726"/>
            <a:ext cx="1633545" cy="1490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MCj0100790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054085">
            <a:off x="802466" y="678297"/>
            <a:ext cx="1377255" cy="9239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sunglass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5734" y="1325935"/>
            <a:ext cx="1603294" cy="838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Cj0307351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473143">
            <a:off x="6933480" y="2425652"/>
            <a:ext cx="1773266" cy="9482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HH01645_"/>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692" y="3082195"/>
            <a:ext cx="1382972" cy="9185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MCj0290946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51920" y="5405364"/>
            <a:ext cx="2326480" cy="10842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HH00784_"/>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9965020">
            <a:off x="6690691" y="5549296"/>
            <a:ext cx="2288412" cy="7963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tie_2"/>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4124" y="2482239"/>
            <a:ext cx="923016" cy="25873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HH00924_"/>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51244" y="3709460"/>
            <a:ext cx="1495762" cy="16959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HH00964_"/>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597944">
            <a:off x="5391851" y="2413546"/>
            <a:ext cx="1751059" cy="14896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000803_1053_0364_vuvv"/>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20703423">
            <a:off x="3920163" y="1835017"/>
            <a:ext cx="1389993" cy="11638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MCj0280988000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21166478">
            <a:off x="7517019" y="3599322"/>
            <a:ext cx="1528246" cy="16665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BD07754_"/>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567047">
            <a:off x="2674580" y="2050567"/>
            <a:ext cx="1337374" cy="1649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HH01258_"/>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66042" y="302887"/>
            <a:ext cx="1660373" cy="15437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51920" y="724053"/>
            <a:ext cx="3787079" cy="369332"/>
          </a:xfrm>
          <a:prstGeom prst="rect">
            <a:avLst/>
          </a:prstGeom>
          <a:noFill/>
        </p:spPr>
        <p:txBody>
          <a:bodyPr wrap="square" rtlCol="0">
            <a:spAutoFit/>
          </a:bodyPr>
          <a:lstStyle/>
          <a:p>
            <a:pPr>
              <a:tabLst>
                <a:tab pos="711200" algn="l"/>
              </a:tabLst>
            </a:pPr>
            <a:r>
              <a:rPr lang="ru-RU" dirty="0" smtClean="0"/>
              <a:t>К </a:t>
            </a:r>
            <a:r>
              <a:rPr lang="ru-RU" dirty="0"/>
              <a:t>кому </a:t>
            </a:r>
            <a:r>
              <a:rPr lang="ru-RU" dirty="0" smtClean="0"/>
              <a:t>подходят эти аксессуары?</a:t>
            </a:r>
            <a:endParaRPr lang="ru-RU" dirty="0"/>
          </a:p>
        </p:txBody>
      </p:sp>
    </p:spTree>
    <p:extLst>
      <p:ext uri="{BB962C8B-B14F-4D97-AF65-F5344CB8AC3E}">
        <p14:creationId xmlns:p14="http://schemas.microsoft.com/office/powerpoint/2010/main" val="46484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260648"/>
            <a:ext cx="8280920" cy="923330"/>
          </a:xfrm>
          <a:prstGeom prst="rect">
            <a:avLst/>
          </a:prstGeom>
        </p:spPr>
        <p:txBody>
          <a:bodyPr wrap="square">
            <a:spAutoFit/>
          </a:bodyPr>
          <a:lstStyle/>
          <a:p>
            <a:pPr algn="just"/>
            <a:r>
              <a:rPr lang="ru-RU" b="1" dirty="0">
                <a:solidFill>
                  <a:srgbClr val="C00000"/>
                </a:solidFill>
              </a:rPr>
              <a:t>АКСЕССУАРЫ</a:t>
            </a:r>
            <a:r>
              <a:rPr lang="ru-RU" dirty="0"/>
              <a:t> (франц. </a:t>
            </a:r>
            <a:r>
              <a:rPr lang="ru-RU" dirty="0" err="1"/>
              <a:t>accessoire</a:t>
            </a:r>
            <a:r>
              <a:rPr lang="ru-RU" dirty="0"/>
              <a:t>) - принадлежность чего-либо; вспомогательные детали, сопровождающие что-либо главное, сопутствующие чему-либо </a:t>
            </a:r>
            <a:r>
              <a:rPr lang="ru-RU" dirty="0" smtClean="0"/>
              <a:t>предметы. </a:t>
            </a:r>
            <a:endParaRPr lang="ru-RU" dirty="0"/>
          </a:p>
        </p:txBody>
      </p:sp>
      <p:pic>
        <p:nvPicPr>
          <p:cNvPr id="9" name="Picture 2" descr="D:\ХОРУЖЕНКО\Оформить\жд\от барановой\Что такое аксессуары\07.Театр .предметы бутафории или реквизит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16809">
            <a:off x="540318" y="1534713"/>
            <a:ext cx="2815350" cy="18722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1" name="Picture 3" descr="D:\ХОРУЖЕНКО\Оформить\жд\от барановой\Что такое аксессуары\56e4fe0f7144d0fc18b8c93a94436e4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74446">
            <a:off x="2848349" y="2255054"/>
            <a:ext cx="2945904" cy="1918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3" name="Picture 5" descr="D:\ХОРУЖЕНКО\Оформить\жд\от барановой\Что такое аксессуары\Кошка с колокольчиком на ошейнике..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2840" y="4797152"/>
            <a:ext cx="2158710" cy="14382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D:\ХОРУЖЕНКО\Оформить\жд\от барановой\Что такое аксессуары\Nastennie-AKSESSUARI-аксессуары в интерьере.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4116" y="950421"/>
            <a:ext cx="3095625"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5" name="Picture 7" descr="D:\ХОРУЖЕНКО\Оформить\жд\от барановой\Что такое аксессуары\аксессуары в мобильной связи.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6561"/>
          <a:stretch/>
        </p:blipFill>
        <p:spPr bwMode="auto">
          <a:xfrm>
            <a:off x="558348" y="4343245"/>
            <a:ext cx="2814787" cy="17242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6" name="Picture 8" descr="D:\ХОРУЖЕНКО\Оформить\жд\от барановой\Что такое аксессуары\Avtomobilnyie-aksessuaryi-Автомобильный аксессуар ].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550748">
            <a:off x="3890185" y="3796875"/>
            <a:ext cx="2267863" cy="2267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rot="786776">
            <a:off x="6991770" y="2313336"/>
            <a:ext cx="1509550" cy="2205255"/>
          </a:xfrm>
          <a:prstGeom prst="rect">
            <a:avLst/>
          </a:prstGeom>
          <a:noFill/>
          <a:ln w="9525">
            <a:solidFill>
              <a:schemeClr val="accent6">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660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512" y="341708"/>
            <a:ext cx="8352928" cy="6186309"/>
          </a:xfrm>
          <a:prstGeom prst="rect">
            <a:avLst/>
          </a:prstGeom>
        </p:spPr>
        <p:txBody>
          <a:bodyPr wrap="square">
            <a:spAutoFit/>
          </a:bodyPr>
          <a:lstStyle/>
          <a:p>
            <a:pPr algn="just"/>
            <a:r>
              <a:rPr lang="ru-RU" sz="1750" dirty="0"/>
              <a:t>В </a:t>
            </a:r>
            <a:r>
              <a:rPr lang="ru-RU" sz="1750" dirty="0">
                <a:solidFill>
                  <a:srgbClr val="C00000"/>
                </a:solidFill>
              </a:rPr>
              <a:t>театре</a:t>
            </a:r>
            <a:r>
              <a:rPr lang="ru-RU" sz="1750" dirty="0"/>
              <a:t> — предметы бутафории или реквизита.</a:t>
            </a:r>
          </a:p>
          <a:p>
            <a:pPr algn="just"/>
            <a:r>
              <a:rPr lang="ru-RU" sz="1750" dirty="0"/>
              <a:t>В </a:t>
            </a:r>
            <a:r>
              <a:rPr lang="ru-RU" sz="1750" dirty="0">
                <a:solidFill>
                  <a:srgbClr val="C00000"/>
                </a:solidFill>
              </a:rPr>
              <a:t>изобразительном искусстве </a:t>
            </a:r>
            <a:r>
              <a:rPr lang="ru-RU" sz="1750" dirty="0"/>
              <a:t>— второстепенные, вспомогательные детали изображения.</a:t>
            </a:r>
          </a:p>
          <a:p>
            <a:pPr algn="just"/>
            <a:r>
              <a:rPr lang="ru-RU" sz="1750" dirty="0"/>
              <a:t>В </a:t>
            </a:r>
            <a:r>
              <a:rPr lang="ru-RU" sz="1750" dirty="0">
                <a:solidFill>
                  <a:srgbClr val="C00000"/>
                </a:solidFill>
              </a:rPr>
              <a:t>интерьере</a:t>
            </a:r>
            <a:r>
              <a:rPr lang="ru-RU" sz="1750" dirty="0"/>
              <a:t> — предметы интерьера, гармонизирующие его, такие как ваза, коврик.</a:t>
            </a:r>
          </a:p>
          <a:p>
            <a:pPr algn="just"/>
            <a:r>
              <a:rPr lang="ru-RU" sz="1750" dirty="0"/>
              <a:t>В </a:t>
            </a:r>
            <a:r>
              <a:rPr lang="ru-RU" sz="1750" dirty="0">
                <a:solidFill>
                  <a:srgbClr val="C00000"/>
                </a:solidFill>
              </a:rPr>
              <a:t>мобильной связи </a:t>
            </a:r>
            <a:r>
              <a:rPr lang="ru-RU" sz="1750" dirty="0"/>
              <a:t>аксессуарами принято называть все комплектующие к мобильному телефону, например — зарядное устройство, футляр или сумочка, шнурок для ношения телефона на шее, аккумуляторная батарея, </a:t>
            </a:r>
            <a:r>
              <a:rPr lang="ru-RU" sz="1750" dirty="0" err="1"/>
              <a:t>брелки</a:t>
            </a:r>
            <a:r>
              <a:rPr lang="ru-RU" sz="1750" dirty="0"/>
              <a:t> и украшения для телефонов, антенны штатные и автомобильные, проводные и беспроводные гарнитуры и др.</a:t>
            </a:r>
          </a:p>
          <a:p>
            <a:pPr algn="just"/>
            <a:r>
              <a:rPr lang="ru-RU" sz="1750" dirty="0">
                <a:solidFill>
                  <a:srgbClr val="C00000"/>
                </a:solidFill>
              </a:rPr>
              <a:t>Игровой аксессуар </a:t>
            </a:r>
            <a:r>
              <a:rPr lang="ru-RU" sz="1750" dirty="0"/>
              <a:t>— часть аппаратного обеспечения компьютера, используемая для игры в видео игры</a:t>
            </a:r>
            <a:r>
              <a:rPr lang="ru-RU" sz="1750" dirty="0" smtClean="0"/>
              <a:t>.</a:t>
            </a:r>
            <a:endParaRPr lang="ru-RU" sz="1750" dirty="0"/>
          </a:p>
          <a:p>
            <a:pPr algn="just"/>
            <a:r>
              <a:rPr lang="ru-RU" sz="1750" dirty="0">
                <a:solidFill>
                  <a:srgbClr val="C00000"/>
                </a:solidFill>
              </a:rPr>
              <a:t>Автомобильный аксессуар </a:t>
            </a:r>
            <a:r>
              <a:rPr lang="ru-RU" sz="1750" dirty="0"/>
              <a:t>(</a:t>
            </a:r>
            <a:r>
              <a:rPr lang="ru-RU" sz="1750" dirty="0" err="1"/>
              <a:t>автоаксессуар</a:t>
            </a:r>
            <a:r>
              <a:rPr lang="ru-RU" sz="1750" dirty="0"/>
              <a:t>) — необязательный, вспомогательный предмет или приспособление для автомобиля: оплетка на руль, вешалка одежды на авто кресло, накидка на сиденье, накладка на порог, ионизатор воздуха, панорамные линзы, стойка для колес, маркер для колес, отбойник на бампер, автомобильный холодильник, детское автокресло и др.</a:t>
            </a:r>
          </a:p>
          <a:p>
            <a:pPr algn="just"/>
            <a:r>
              <a:rPr lang="ru-RU" sz="1750" dirty="0">
                <a:solidFill>
                  <a:srgbClr val="C00000"/>
                </a:solidFill>
              </a:rPr>
              <a:t>Барабанные аксессуары </a:t>
            </a:r>
            <a:r>
              <a:rPr lang="ru-RU" sz="1750" dirty="0"/>
              <a:t>— различные устройства и приспособления, применяемые барабанщиками</a:t>
            </a:r>
            <a:r>
              <a:rPr lang="ru-RU" sz="1750" dirty="0" smtClean="0"/>
              <a:t>.</a:t>
            </a:r>
          </a:p>
          <a:p>
            <a:pPr algn="just"/>
            <a:r>
              <a:rPr lang="ru-RU" sz="1750" dirty="0">
                <a:solidFill>
                  <a:srgbClr val="C00000"/>
                </a:solidFill>
              </a:rPr>
              <a:t>Аксессуары для </a:t>
            </a:r>
            <a:r>
              <a:rPr lang="ru-RU" sz="1750" dirty="0" smtClean="0">
                <a:solidFill>
                  <a:srgbClr val="C00000"/>
                </a:solidFill>
              </a:rPr>
              <a:t>животных </a:t>
            </a:r>
            <a:r>
              <a:rPr lang="ru-RU" sz="1750" dirty="0"/>
              <a:t>- </a:t>
            </a:r>
            <a:r>
              <a:rPr lang="ru-RU" sz="1750" dirty="0" smtClean="0"/>
              <a:t>игрушки </a:t>
            </a:r>
            <a:r>
              <a:rPr lang="ru-RU" sz="1750" dirty="0"/>
              <a:t>для домашних животных, </a:t>
            </a:r>
            <a:r>
              <a:rPr lang="ru-RU" sz="1750" dirty="0" smtClean="0"/>
              <a:t>колокольчик </a:t>
            </a:r>
            <a:r>
              <a:rPr lang="ru-RU" sz="1750" dirty="0"/>
              <a:t>для кошки, намордник, </a:t>
            </a:r>
            <a:r>
              <a:rPr lang="ru-RU" sz="1750" dirty="0" smtClean="0"/>
              <a:t>ошейник и…</a:t>
            </a:r>
            <a:endParaRPr lang="ru-RU" sz="1750" dirty="0"/>
          </a:p>
        </p:txBody>
      </p:sp>
      <p:sp>
        <p:nvSpPr>
          <p:cNvPr id="3" name="Прямоугольник 2"/>
          <p:cNvSpPr/>
          <p:nvPr/>
        </p:nvSpPr>
        <p:spPr>
          <a:xfrm>
            <a:off x="6372200" y="157042"/>
            <a:ext cx="2520242" cy="369332"/>
          </a:xfrm>
          <a:prstGeom prst="rect">
            <a:avLst/>
          </a:prstGeom>
        </p:spPr>
        <p:txBody>
          <a:bodyPr wrap="none">
            <a:spAutoFit/>
          </a:bodyPr>
          <a:lstStyle/>
          <a:p>
            <a:r>
              <a:rPr lang="ru-RU" b="1" dirty="0">
                <a:solidFill>
                  <a:srgbClr val="C00000"/>
                </a:solidFill>
              </a:rPr>
              <a:t>Виды </a:t>
            </a:r>
            <a:r>
              <a:rPr lang="ru-RU" b="1" dirty="0" smtClean="0">
                <a:solidFill>
                  <a:srgbClr val="C00000"/>
                </a:solidFill>
              </a:rPr>
              <a:t>аксессуаров:</a:t>
            </a:r>
            <a:endParaRPr lang="ru-RU" b="1" dirty="0">
              <a:solidFill>
                <a:srgbClr val="C00000"/>
              </a:solidFill>
            </a:endParaRPr>
          </a:p>
        </p:txBody>
      </p:sp>
    </p:spTree>
    <p:extLst>
      <p:ext uri="{BB962C8B-B14F-4D97-AF65-F5344CB8AC3E}">
        <p14:creationId xmlns:p14="http://schemas.microsoft.com/office/powerpoint/2010/main" val="4274090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681860" y="1340768"/>
            <a:ext cx="5780279" cy="4607468"/>
          </a:xfrm>
          <a:prstGeom prst="rect">
            <a:avLst/>
          </a:prstGeom>
        </p:spPr>
      </p:pic>
      <p:sp>
        <p:nvSpPr>
          <p:cNvPr id="3" name="Прямоугольник 2"/>
          <p:cNvSpPr/>
          <p:nvPr/>
        </p:nvSpPr>
        <p:spPr>
          <a:xfrm>
            <a:off x="431540" y="332656"/>
            <a:ext cx="8280920" cy="923330"/>
          </a:xfrm>
          <a:prstGeom prst="rect">
            <a:avLst/>
          </a:prstGeom>
        </p:spPr>
        <p:txBody>
          <a:bodyPr wrap="square">
            <a:spAutoFit/>
          </a:bodyPr>
          <a:lstStyle/>
          <a:p>
            <a:pPr algn="just"/>
            <a:r>
              <a:rPr lang="ru-RU" b="1" dirty="0" smtClean="0">
                <a:solidFill>
                  <a:srgbClr val="C00000"/>
                </a:solidFill>
              </a:rPr>
              <a:t>АКСЕССУАРЫ</a:t>
            </a:r>
            <a:r>
              <a:rPr lang="ru-RU" dirty="0" smtClean="0"/>
              <a:t> </a:t>
            </a:r>
            <a:r>
              <a:rPr lang="ru-RU" dirty="0"/>
              <a:t>— </a:t>
            </a:r>
            <a:r>
              <a:rPr lang="ru-RU" dirty="0">
                <a:solidFill>
                  <a:srgbClr val="C00000"/>
                </a:solidFill>
              </a:rPr>
              <a:t>в одежде </a:t>
            </a:r>
            <a:r>
              <a:rPr lang="ru-RU" dirty="0" smtClean="0"/>
              <a:t>- дополнения </a:t>
            </a:r>
            <a:r>
              <a:rPr lang="ru-RU" dirty="0"/>
              <a:t>к одежде, придающие костюму законченность: шарфы, кашне, перчатки, пояса, </a:t>
            </a:r>
            <a:r>
              <a:rPr lang="ru-RU" dirty="0" smtClean="0"/>
              <a:t>ремни</a:t>
            </a:r>
            <a:r>
              <a:rPr lang="ru-RU" dirty="0"/>
              <a:t>, сумки, галстуки, муфты и другие предметы, а также ювелирные и другие украшения.</a:t>
            </a:r>
          </a:p>
        </p:txBody>
      </p:sp>
    </p:spTree>
    <p:extLst>
      <p:ext uri="{BB962C8B-B14F-4D97-AF65-F5344CB8AC3E}">
        <p14:creationId xmlns:p14="http://schemas.microsoft.com/office/powerpoint/2010/main" val="1036918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280920" cy="646331"/>
          </a:xfrm>
          <a:prstGeom prst="rect">
            <a:avLst/>
          </a:prstGeom>
        </p:spPr>
        <p:txBody>
          <a:bodyPr wrap="square">
            <a:spAutoFit/>
          </a:bodyPr>
          <a:lstStyle/>
          <a:p>
            <a:pPr algn="just"/>
            <a:r>
              <a:rPr lang="ru-RU" dirty="0"/>
              <a:t>Все предметы гардероба должны гармонично сочетаться. Они подходят друг к другу по форме, материалу, цвету и даже сезону. </a:t>
            </a:r>
          </a:p>
        </p:txBody>
      </p:sp>
      <p:pic>
        <p:nvPicPr>
          <p:cNvPr id="1026" name="Picture 2" descr="D:\ХОРУЖЕНКО\Оформить\жд\от барановой\Что такое аксессуары\1300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715" y="1050995"/>
            <a:ext cx="66675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051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79128" y="292006"/>
            <a:ext cx="2845651" cy="369332"/>
          </a:xfrm>
          <a:prstGeom prst="rect">
            <a:avLst/>
          </a:prstGeom>
        </p:spPr>
        <p:txBody>
          <a:bodyPr wrap="none">
            <a:spAutoFit/>
          </a:bodyPr>
          <a:lstStyle/>
          <a:p>
            <a:r>
              <a:rPr lang="ru-RU" b="1" dirty="0">
                <a:solidFill>
                  <a:srgbClr val="C00000"/>
                </a:solidFill>
              </a:rPr>
              <a:t>Женские аксессуары </a:t>
            </a:r>
          </a:p>
        </p:txBody>
      </p:sp>
      <p:sp>
        <p:nvSpPr>
          <p:cNvPr id="3" name="Прямоугольник 2"/>
          <p:cNvSpPr/>
          <p:nvPr/>
        </p:nvSpPr>
        <p:spPr>
          <a:xfrm>
            <a:off x="479719" y="846288"/>
            <a:ext cx="5454352" cy="3416320"/>
          </a:xfrm>
          <a:prstGeom prst="rect">
            <a:avLst/>
          </a:prstGeom>
        </p:spPr>
        <p:txBody>
          <a:bodyPr wrap="square">
            <a:spAutoFit/>
          </a:bodyPr>
          <a:lstStyle/>
          <a:p>
            <a:r>
              <a:rPr lang="ru-RU" dirty="0"/>
              <a:t>К женским аксессуарам принято относить:</a:t>
            </a:r>
          </a:p>
          <a:p>
            <a:pPr marL="285750" indent="-285750">
              <a:buClr>
                <a:srgbClr val="C00000"/>
              </a:buClr>
              <a:buFont typeface="Wingdings" panose="05000000000000000000" pitchFamily="2" charset="2"/>
              <a:buChar char="Ø"/>
            </a:pPr>
            <a:r>
              <a:rPr lang="ru-RU" dirty="0"/>
              <a:t>головные уборы</a:t>
            </a:r>
          </a:p>
          <a:p>
            <a:pPr marL="285750" indent="-285750">
              <a:buClr>
                <a:srgbClr val="C00000"/>
              </a:buClr>
              <a:buFont typeface="Wingdings" panose="05000000000000000000" pitchFamily="2" charset="2"/>
              <a:buChar char="Ø"/>
            </a:pPr>
            <a:r>
              <a:rPr lang="ru-RU" dirty="0"/>
              <a:t>ободки, заколки, шпильки, прочие украшения для волос</a:t>
            </a:r>
          </a:p>
          <a:p>
            <a:pPr marL="285750" indent="-285750">
              <a:buClr>
                <a:srgbClr val="C00000"/>
              </a:buClr>
              <a:buFont typeface="Wingdings" panose="05000000000000000000" pitchFamily="2" charset="2"/>
              <a:buChar char="Ø"/>
            </a:pPr>
            <a:r>
              <a:rPr lang="ru-RU" dirty="0"/>
              <a:t>очки</a:t>
            </a:r>
          </a:p>
          <a:p>
            <a:pPr marL="285750" indent="-285750">
              <a:buClr>
                <a:srgbClr val="C00000"/>
              </a:buClr>
              <a:buFont typeface="Wingdings" panose="05000000000000000000" pitchFamily="2" charset="2"/>
              <a:buChar char="Ø"/>
            </a:pPr>
            <a:r>
              <a:rPr lang="ru-RU" dirty="0"/>
              <a:t>шарфы, косынки, шейные платки</a:t>
            </a:r>
          </a:p>
          <a:p>
            <a:pPr marL="285750" indent="-285750">
              <a:buClr>
                <a:srgbClr val="C00000"/>
              </a:buClr>
              <a:buFont typeface="Wingdings" panose="05000000000000000000" pitchFamily="2" charset="2"/>
              <a:buChar char="Ø"/>
            </a:pPr>
            <a:r>
              <a:rPr lang="ru-RU" dirty="0"/>
              <a:t>ювелирные украшения</a:t>
            </a:r>
          </a:p>
          <a:p>
            <a:pPr marL="285750" indent="-285750">
              <a:buClr>
                <a:srgbClr val="C00000"/>
              </a:buClr>
              <a:buFont typeface="Wingdings" panose="05000000000000000000" pitchFamily="2" charset="2"/>
              <a:buChar char="Ø"/>
            </a:pPr>
            <a:r>
              <a:rPr lang="ru-RU" dirty="0"/>
              <a:t>бижутерию</a:t>
            </a:r>
          </a:p>
          <a:p>
            <a:pPr marL="285750" indent="-285750">
              <a:buClr>
                <a:srgbClr val="C00000"/>
              </a:buClr>
              <a:buFont typeface="Wingdings" panose="05000000000000000000" pitchFamily="2" charset="2"/>
              <a:buChar char="Ø"/>
            </a:pPr>
            <a:r>
              <a:rPr lang="ru-RU" dirty="0"/>
              <a:t>ремни</a:t>
            </a:r>
          </a:p>
          <a:p>
            <a:pPr marL="285750" indent="-285750">
              <a:buClr>
                <a:srgbClr val="C00000"/>
              </a:buClr>
              <a:buFont typeface="Wingdings" panose="05000000000000000000" pitchFamily="2" charset="2"/>
              <a:buChar char="Ø"/>
            </a:pPr>
            <a:r>
              <a:rPr lang="ru-RU" dirty="0"/>
              <a:t>перчатки</a:t>
            </a:r>
          </a:p>
          <a:p>
            <a:pPr marL="285750" indent="-285750">
              <a:buClr>
                <a:srgbClr val="C00000"/>
              </a:buClr>
              <a:buFont typeface="Wingdings" panose="05000000000000000000" pitchFamily="2" charset="2"/>
              <a:buChar char="Ø"/>
            </a:pPr>
            <a:r>
              <a:rPr lang="ru-RU" dirty="0" smtClean="0"/>
              <a:t>зонты</a:t>
            </a:r>
            <a:endParaRPr lang="ru-RU" dirty="0"/>
          </a:p>
          <a:p>
            <a:pPr marL="285750" indent="-285750">
              <a:buClr>
                <a:srgbClr val="C00000"/>
              </a:buClr>
              <a:buFont typeface="Wingdings" panose="05000000000000000000" pitchFamily="2" charset="2"/>
              <a:buChar char="Ø"/>
            </a:pPr>
            <a:r>
              <a:rPr lang="ru-RU" dirty="0"/>
              <a:t>сумки</a:t>
            </a:r>
          </a:p>
        </p:txBody>
      </p:sp>
      <p:pic>
        <p:nvPicPr>
          <p:cNvPr id="2050" name="Picture 2" descr="Модные  женские аксессуары. Как выбрать? Какие аксессуары подойду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527" y="2756549"/>
            <a:ext cx="4536504" cy="34023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57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589240"/>
            <a:ext cx="8496944" cy="646331"/>
          </a:xfrm>
          <a:prstGeom prst="rect">
            <a:avLst/>
          </a:prstGeom>
        </p:spPr>
        <p:txBody>
          <a:bodyPr wrap="square">
            <a:spAutoFit/>
          </a:bodyPr>
          <a:lstStyle/>
          <a:p>
            <a:pPr algn="just"/>
            <a:r>
              <a:rPr lang="ru-RU" dirty="0"/>
              <a:t>Выбирая аксессуары, необходимо придерживаться определенных правил. Они должны сочетаться с одеждой и между собой</a:t>
            </a:r>
          </a:p>
        </p:txBody>
      </p:sp>
      <p:pic>
        <p:nvPicPr>
          <p:cNvPr id="3074" name="Picture 2" descr="http://heaclub.ru/tim/8853aa653e6f932af2d8fb49444b0e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240" y="692696"/>
            <a:ext cx="7721531"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7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2688" y="224574"/>
            <a:ext cx="3204723" cy="369332"/>
          </a:xfrm>
          <a:prstGeom prst="rect">
            <a:avLst/>
          </a:prstGeom>
        </p:spPr>
        <p:txBody>
          <a:bodyPr wrap="none">
            <a:spAutoFit/>
          </a:bodyPr>
          <a:lstStyle/>
          <a:p>
            <a:r>
              <a:rPr lang="ru-RU" b="1" dirty="0">
                <a:solidFill>
                  <a:srgbClr val="C00000"/>
                </a:solidFill>
              </a:rPr>
              <a:t>Аксессуары для мужчин</a:t>
            </a:r>
          </a:p>
        </p:txBody>
      </p:sp>
      <p:pic>
        <p:nvPicPr>
          <p:cNvPr id="4098" name="Picture 2" descr="D:\ХОРУЖЕНКО\Оформить\жд\от барановой\Что такое аксессуары\Аксессуары для мужчин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95" y="593906"/>
            <a:ext cx="7609947" cy="433767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6729" y="4931576"/>
            <a:ext cx="8640960" cy="1477328"/>
          </a:xfrm>
          <a:prstGeom prst="rect">
            <a:avLst/>
          </a:prstGeom>
        </p:spPr>
        <p:txBody>
          <a:bodyPr wrap="square">
            <a:spAutoFit/>
          </a:bodyPr>
          <a:lstStyle/>
          <a:p>
            <a:pPr algn="just"/>
            <a:r>
              <a:rPr lang="ru-RU" dirty="0"/>
              <a:t>Говоря о предметах гардероба и дополнительных вещах для одежды, чаще всего люди имеют в виду женский вариант их исполнения. Однако для мужчин существует также богатый выбор аксессуаров. К ним относятся всевозможные ремни, портмоне, шарфы, запонки, сумки, кошельки, часы и многое другое.</a:t>
            </a:r>
          </a:p>
        </p:txBody>
      </p:sp>
    </p:spTree>
    <p:extLst>
      <p:ext uri="{BB962C8B-B14F-4D97-AF65-F5344CB8AC3E}">
        <p14:creationId xmlns:p14="http://schemas.microsoft.com/office/powerpoint/2010/main" val="3221471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848" y="332656"/>
            <a:ext cx="2731838" cy="369332"/>
          </a:xfrm>
          <a:prstGeom prst="rect">
            <a:avLst/>
          </a:prstGeom>
        </p:spPr>
        <p:txBody>
          <a:bodyPr wrap="none">
            <a:spAutoFit/>
          </a:bodyPr>
          <a:lstStyle/>
          <a:p>
            <a:r>
              <a:rPr lang="ru-RU" b="1" dirty="0">
                <a:solidFill>
                  <a:srgbClr val="C00000"/>
                </a:solidFill>
              </a:rPr>
              <a:t>Детские аксессуары </a:t>
            </a:r>
          </a:p>
        </p:txBody>
      </p:sp>
      <p:sp>
        <p:nvSpPr>
          <p:cNvPr id="3" name="Прямоугольник 2"/>
          <p:cNvSpPr/>
          <p:nvPr/>
        </p:nvSpPr>
        <p:spPr>
          <a:xfrm>
            <a:off x="285291" y="702272"/>
            <a:ext cx="8568952" cy="2031325"/>
          </a:xfrm>
          <a:prstGeom prst="rect">
            <a:avLst/>
          </a:prstGeom>
        </p:spPr>
        <p:txBody>
          <a:bodyPr wrap="square">
            <a:spAutoFit/>
          </a:bodyPr>
          <a:lstStyle/>
          <a:p>
            <a:pPr algn="just"/>
            <a:r>
              <a:rPr lang="ru-RU" dirty="0"/>
              <a:t>В каждой семье когда-нибудь появляется долгожданный и любимый ребенок. Со временем он растет и начинает перенимать опыт и поведение от окружающих его людей. Детям очень нравится, когда у них все, как у взрослых. Поэтому не стоит забывать о таких мелких вещах, как стильные аксессуары для детей. Это специальные сумки, перчатки, зонтики, очки. Девочки особенно оценят и будут рады, если родители подарят им детскую бижутерию и аксессуары для волос. </a:t>
            </a:r>
          </a:p>
        </p:txBody>
      </p:sp>
      <p:pic>
        <p:nvPicPr>
          <p:cNvPr id="5122" name="Picture 2" descr="D:\ХОРУЖЕНКО\Оформить\жд\от барановой\Что такое аксессуары\Модные аксессуары для мальчиков и девоче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2754422"/>
            <a:ext cx="4762500"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387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139</TotalTime>
  <Words>557</Words>
  <Application>Microsoft Office PowerPoint</Application>
  <PresentationFormat>Экран (4:3)</PresentationFormat>
  <Paragraphs>44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Официальная</vt:lpstr>
      <vt:lpstr>Государственное бюджетное  общеобразовательное учреждение  Самарской области средняя общеобразовательная школа № 22 городского округа Чапаевск Самарской области структурное подразделение  - детский сад №28 «Елочка»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бюджетное  общеобразовательное учреждение  Самарской области средняя общеобразовательная школа № 22 городского округа Чапаевск Самарской области структурное подразделение  - детский сад №28 «Елочка»</dc:title>
  <dc:creator>User</dc:creator>
  <cp:lastModifiedBy>User</cp:lastModifiedBy>
  <cp:revision>18</cp:revision>
  <dcterms:created xsi:type="dcterms:W3CDTF">2018-04-24T03:38:14Z</dcterms:created>
  <dcterms:modified xsi:type="dcterms:W3CDTF">2018-04-26T09:07:12Z</dcterms:modified>
</cp:coreProperties>
</file>