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81" r:id="rId4"/>
    <p:sldId id="282" r:id="rId5"/>
    <p:sldId id="280" r:id="rId6"/>
    <p:sldId id="286" r:id="rId7"/>
    <p:sldId id="284" r:id="rId8"/>
    <p:sldId id="285" r:id="rId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3300"/>
    <a:srgbClr val="A22712"/>
    <a:srgbClr val="4D4D4D"/>
    <a:srgbClr val="B92D14"/>
    <a:srgbClr val="35759D"/>
    <a:srgbClr val="35B19D"/>
    <a:srgbClr val="E8E8E8"/>
    <a:srgbClr val="0044A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6" autoAdjust="0"/>
    <p:restoredTop sz="95596" autoAdjust="0"/>
  </p:normalViewPr>
  <p:slideViewPr>
    <p:cSldViewPr>
      <p:cViewPr>
        <p:scale>
          <a:sx n="70" d="100"/>
          <a:sy n="70" d="100"/>
        </p:scale>
        <p:origin x="-1416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39E281-A025-43A5-9958-59149DFDCB8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5F380B-F5CB-47BD-A376-A0CE431D5E8B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2AE84C-3846-4199-B6B6-3D1EE596B20C}" type="slidenum">
              <a:rPr lang="en-US"/>
              <a:pPr/>
              <a:t>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9E281-A025-43A5-9958-59149DFDCB8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5489848"/>
            <a:ext cx="9144000" cy="136815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solidFill>
                  <a:srgbClr val="A2271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КАТАПУЛЬТА</a:t>
            </a:r>
            <a:endParaRPr lang="ru-RU" sz="8800" b="1" spc="50" dirty="0">
              <a:ln w="11430"/>
              <a:solidFill>
                <a:srgbClr val="A2271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88640"/>
            <a:ext cx="6048672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A2271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Bookman Old Style" pitchFamily="18" charset="0"/>
              </a:rPr>
              <a:t>ТЕМАТИЧЕСКИЙ БЛОК</a:t>
            </a:r>
          </a:p>
          <a:p>
            <a:r>
              <a:rPr lang="ru-RU" b="1" i="1" dirty="0" smtClean="0">
                <a:solidFill>
                  <a:srgbClr val="000000"/>
                </a:solidFill>
                <a:latin typeface="Bookman Old Style" pitchFamily="18" charset="0"/>
              </a:rPr>
              <a:t>«</a:t>
            </a:r>
            <a:r>
              <a:rPr lang="ru-RU" b="1" i="1" dirty="0" smtClean="0">
                <a:solidFill>
                  <a:srgbClr val="000000"/>
                </a:solidFill>
                <a:latin typeface="Bookman Old Style" pitchFamily="18" charset="0"/>
              </a:rPr>
              <a:t>Наземные </a:t>
            </a:r>
            <a:r>
              <a:rPr lang="ru-RU" b="1" i="1" dirty="0">
                <a:solidFill>
                  <a:srgbClr val="000000"/>
                </a:solidFill>
                <a:latin typeface="Bookman Old Style" pitchFamily="18" charset="0"/>
              </a:rPr>
              <a:t>комплексы, стартовое оборудование, эксплуатация летательных </a:t>
            </a:r>
            <a:r>
              <a:rPr lang="ru-RU" b="1" i="1" dirty="0" smtClean="0">
                <a:solidFill>
                  <a:srgbClr val="000000"/>
                </a:solidFill>
                <a:latin typeface="Bookman Old Style" pitchFamily="18" charset="0"/>
              </a:rPr>
              <a:t>аппаратов»</a:t>
            </a:r>
            <a:endParaRPr lang="ru-RU" b="1" i="1" dirty="0">
              <a:solidFill>
                <a:srgbClr val="0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315200" cy="715963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ДРЕВНИЕ КАТАПУЛЬТЫ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7415" name="Picture 7" descr="https://i.ebayimg.com/00/s/NzY4WDEwMjQ=/z/8XwAAOSwgZ1XtIKu/$_57.JPG?set_id=88000050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80728"/>
            <a:ext cx="2976331" cy="2232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417" name="Picture 9" descr="http://cdn01.ru/files/users/images/45/93/4593858c74f20472f252b3438930661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908720"/>
            <a:ext cx="2977836" cy="2232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419" name="AutoShape 11" descr="https://otvet.imgsmail.ru/download/u_97622878bd80757f2a81ce43839ba87a_800.pn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21" name="Picture 13" descr="https://otvet.imgsmail.ru/download/u_97622878bd80757f2a81ce43839ba87a_80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3284984"/>
            <a:ext cx="4810530" cy="24112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5" descr="https://openclipart.org/image/2400px/svg_to_png/48625/p-Katapul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3419872" y="1412776"/>
            <a:ext cx="2448272" cy="178409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0" y="5657671"/>
            <a:ext cx="8028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Comic Sans MS" pitchFamily="66" charset="0"/>
              </a:rPr>
              <a:t>Любая метательная машина, стреляющая камнями, копьями или стрелами, обозначается греческим термином – </a:t>
            </a:r>
            <a:r>
              <a:rPr lang="ru-RU" b="1" dirty="0" smtClean="0">
                <a:solidFill>
                  <a:srgbClr val="FF3300"/>
                </a:solidFill>
                <a:latin typeface="Comic Sans MS" pitchFamily="66" charset="0"/>
              </a:rPr>
              <a:t>катапульта</a:t>
            </a:r>
            <a:r>
              <a:rPr lang="ru-RU" dirty="0" smtClean="0">
                <a:solidFill>
                  <a:srgbClr val="000000"/>
                </a:solidFill>
                <a:latin typeface="Comic Sans MS" pitchFamily="66" charset="0"/>
              </a:rPr>
              <a:t>. </a:t>
            </a:r>
            <a:endParaRPr lang="ru-RU" dirty="0">
              <a:solidFill>
                <a:srgbClr val="0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332656"/>
            <a:ext cx="6912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СТРЕЛОМЁТНЫЕ КАТАПУЛЬТЫ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Picture 6" descr="https://img2.freepng.ru/20180315/qxw/kisspng-ballista-catapult-clip-art-catapult-cliparts-5aaacf5d2fcde2.58954871152114364519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2592288" cy="21890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8" descr="https://i.pinimg.com/236x/34/7f/32/347f323d0776dddb707fbb9b2d30a0a5--the-gre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221088"/>
            <a:ext cx="2520280" cy="222126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771800" y="5226784"/>
            <a:ext cx="51125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Comic Sans MS" pitchFamily="66" charset="0"/>
              </a:rPr>
              <a:t>стрельба низколетящими снарядами на средние дистанции с использованием прямой наводки; для стрельбы на относительно малые расстояния использовали лук</a:t>
            </a:r>
            <a:endParaRPr lang="ru-RU" dirty="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8" name="Picture 5" descr="Поздние версии баллист использовались также для стрельбы тяжёлыми копьям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196752"/>
            <a:ext cx="5416467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 descr="https://i.ebayimg.com/images/g/dHAAAOSwcLxYJNaU/s-l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23528" y="1196752"/>
            <a:ext cx="6096000" cy="40195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260648"/>
            <a:ext cx="8460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КАМНЕМЁТНЫЕ КАТАПУЛЬТЫ </a:t>
            </a:r>
            <a:r>
              <a:rPr lang="ru-RU" sz="2800" dirty="0" smtClean="0">
                <a:solidFill>
                  <a:srgbClr val="000000"/>
                </a:solidFill>
                <a:latin typeface="Comic Sans MS" pitchFamily="66" charset="0"/>
              </a:rPr>
              <a:t>(баллиста)</a:t>
            </a:r>
            <a:endParaRPr lang="ru-RU" sz="28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4" name="Picture 4" descr="https://cdn.pixabay.com/photo/2013/07/12/14/34/catapult-148509_12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716016" y="4653136"/>
            <a:ext cx="2952328" cy="2015886"/>
          </a:xfrm>
          <a:prstGeom prst="rect">
            <a:avLst/>
          </a:prstGeom>
          <a:noFill/>
        </p:spPr>
      </p:pic>
      <p:pic>
        <p:nvPicPr>
          <p:cNvPr id="5" name="Picture 2" descr="https://www.clipartmax.com/png/full/26-266298_clip-arts-related-to-catapult-clipar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300192" y="1700808"/>
            <a:ext cx="2555776" cy="235795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537321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Comic Sans MS" pitchFamily="66" charset="0"/>
              </a:rPr>
              <a:t>стрельба тяжёлыми снарядами на максимальное расстояние с использованием высокой траектории</a:t>
            </a:r>
            <a:endParaRPr lang="ru-RU" sz="2000" dirty="0">
              <a:solidFill>
                <a:srgbClr val="0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70" name="Picture 10" descr="https://cs6.livemaster.ru/storage/90/ce/2902abeb30437c368cbf7f6cd93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636912"/>
            <a:ext cx="5143429" cy="3672408"/>
          </a:xfrm>
          <a:prstGeom prst="rect">
            <a:avLst/>
          </a:prstGeom>
          <a:noFill/>
        </p:spPr>
      </p:pic>
      <p:pic>
        <p:nvPicPr>
          <p:cNvPr id="168972" name="Picture 12" descr="http://samlib.ru/img/b/below_m_j/zen02/skorp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836712"/>
            <a:ext cx="4320480" cy="3348584"/>
          </a:xfrm>
          <a:prstGeom prst="rect">
            <a:avLst/>
          </a:prstGeom>
          <a:noFill/>
        </p:spPr>
      </p:pic>
      <p:pic>
        <p:nvPicPr>
          <p:cNvPr id="168974" name="Picture 14" descr="https://i.ytimg.com/vi/8UqoVQm_PSQ/maxresdefaul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32656"/>
            <a:ext cx="3584397" cy="2016224"/>
          </a:xfrm>
          <a:prstGeom prst="rect">
            <a:avLst/>
          </a:prstGeom>
          <a:noFill/>
        </p:spPr>
      </p:pic>
      <p:pic>
        <p:nvPicPr>
          <p:cNvPr id="168978" name="Picture 18" descr="https://img1.cgtrader.com/items/695348/3712946ae2/medieval-catapult-xlll-xlv-century-3d-model-low-poly-max.jpg"/>
          <p:cNvPicPr>
            <a:picLocks noChangeAspect="1" noChangeArrowheads="1"/>
          </p:cNvPicPr>
          <p:nvPr/>
        </p:nvPicPr>
        <p:blipFill>
          <a:blip r:embed="rId6" cstate="print"/>
          <a:srcRect l="8037" r="13601" b="3571"/>
          <a:stretch>
            <a:fillRect/>
          </a:stretch>
        </p:blipFill>
        <p:spPr bwMode="auto">
          <a:xfrm>
            <a:off x="539552" y="4437112"/>
            <a:ext cx="2808312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://www.friendsandheroes.tv/images/fullsize/largecatap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00808"/>
            <a:ext cx="7546438" cy="419246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60937" y="2420888"/>
            <a:ext cx="160973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Comic Sans MS" pitchFamily="66" charset="0"/>
              </a:rPr>
              <a:t>противовес</a:t>
            </a:r>
            <a:endParaRPr lang="ru-RU" sz="20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68776" y="4869160"/>
            <a:ext cx="99578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Comic Sans MS" pitchFamily="66" charset="0"/>
              </a:rPr>
              <a:t>опоры</a:t>
            </a:r>
            <a:endParaRPr lang="ru-RU" sz="20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28184" y="2276872"/>
            <a:ext cx="223224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Comic Sans MS" pitchFamily="66" charset="0"/>
              </a:rPr>
              <a:t>метательн</a:t>
            </a:r>
            <a:r>
              <a:rPr lang="ru-RU" dirty="0" smtClean="0">
                <a:solidFill>
                  <a:srgbClr val="000000"/>
                </a:solidFill>
                <a:latin typeface="Comic Sans MS" pitchFamily="66" charset="0"/>
              </a:rPr>
              <a:t>ый </a:t>
            </a:r>
            <a:r>
              <a:rPr lang="ru-RU" sz="2000" dirty="0" smtClean="0">
                <a:solidFill>
                  <a:srgbClr val="000000"/>
                </a:solidFill>
                <a:latin typeface="Comic Sans MS" pitchFamily="66" charset="0"/>
              </a:rPr>
              <a:t>рычаг</a:t>
            </a:r>
            <a:endParaRPr lang="ru-RU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1" name="Стрелка вправо 20"/>
          <p:cNvSpPr/>
          <p:nvPr/>
        </p:nvSpPr>
        <p:spPr bwMode="auto">
          <a:xfrm rot="5400000" flipV="1">
            <a:off x="3347864" y="3212976"/>
            <a:ext cx="936104" cy="216024"/>
          </a:xfrm>
          <a:prstGeom prst="rightArrow">
            <a:avLst/>
          </a:prstGeom>
          <a:solidFill>
            <a:srgbClr val="FF33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Стрелка вправо 21"/>
          <p:cNvSpPr/>
          <p:nvPr/>
        </p:nvSpPr>
        <p:spPr bwMode="auto">
          <a:xfrm rot="10800000" flipV="1">
            <a:off x="5940152" y="2276872"/>
            <a:ext cx="648072" cy="216024"/>
          </a:xfrm>
          <a:prstGeom prst="rightArrow">
            <a:avLst/>
          </a:prstGeom>
          <a:solidFill>
            <a:srgbClr val="FF33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804248" y="3140968"/>
            <a:ext cx="1664238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Comic Sans MS" pitchFamily="66" charset="0"/>
              </a:rPr>
              <a:t>спусковое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Comic Sans MS" pitchFamily="66" charset="0"/>
              </a:rPr>
              <a:t> устройств</a:t>
            </a:r>
            <a:r>
              <a:rPr lang="ru-RU" dirty="0" smtClean="0">
                <a:solidFill>
                  <a:srgbClr val="000000"/>
                </a:solidFill>
                <a:latin typeface="Comic Sans MS" pitchFamily="66" charset="0"/>
              </a:rPr>
              <a:t>о</a:t>
            </a:r>
            <a:endParaRPr lang="ru-RU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4" name="Стрелка вправо 23"/>
          <p:cNvSpPr/>
          <p:nvPr/>
        </p:nvSpPr>
        <p:spPr bwMode="auto">
          <a:xfrm rot="10800000" flipV="1">
            <a:off x="5364088" y="3573016"/>
            <a:ext cx="1512168" cy="216024"/>
          </a:xfrm>
          <a:prstGeom prst="rightArrow">
            <a:avLst/>
          </a:prstGeom>
          <a:solidFill>
            <a:srgbClr val="FF33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s://topwar.ru/uploads/posts/2013-09/1380163120_air_uav_scaneagle_bcas_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3653162" cy="2736304"/>
          </a:xfrm>
          <a:prstGeom prst="rect">
            <a:avLst/>
          </a:prstGeom>
          <a:noFill/>
        </p:spPr>
      </p:pic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179512" y="152400"/>
            <a:ext cx="8964488" cy="71596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СОВРЕМЕННЫЕ КАТАПУЛЬТЫ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26630" name="Picture 6" descr="http://forum.militaryparitet.com/extensions/hcs_image_uploader/uploads/150000/3500/153527/p1agp0cbe0ta013ue7s91hef3u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980728"/>
            <a:ext cx="4560507" cy="2736304"/>
          </a:xfrm>
          <a:prstGeom prst="rect">
            <a:avLst/>
          </a:prstGeom>
          <a:noFill/>
        </p:spPr>
      </p:pic>
      <p:pic>
        <p:nvPicPr>
          <p:cNvPr id="26632" name="Picture 8" descr="https://4.bp.blogspot.com/-Fkh44Nxr8_g/W0nMVGxSXSI/AAAAAAAA-74/r9Orl9V67mYyd02T7zHHAPjvct6G6LBbwCLcBGAs/s1600/03.jpg"/>
          <p:cNvPicPr>
            <a:picLocks noChangeAspect="1" noChangeArrowheads="1"/>
          </p:cNvPicPr>
          <p:nvPr/>
        </p:nvPicPr>
        <p:blipFill>
          <a:blip r:embed="rId4" cstate="print"/>
          <a:srcRect l="8089"/>
          <a:stretch>
            <a:fillRect/>
          </a:stretch>
        </p:blipFill>
        <p:spPr bwMode="auto">
          <a:xfrm>
            <a:off x="5148064" y="3811455"/>
            <a:ext cx="3744416" cy="2713889"/>
          </a:xfrm>
          <a:prstGeom prst="rect">
            <a:avLst/>
          </a:prstGeom>
          <a:noFill/>
        </p:spPr>
      </p:pic>
      <p:pic>
        <p:nvPicPr>
          <p:cNvPr id="26634" name="Picture 10" descr="http://img.fruugo.com/product/3/22/32333223_max.jpg"/>
          <p:cNvPicPr>
            <a:picLocks noChangeAspect="1" noChangeArrowheads="1"/>
          </p:cNvPicPr>
          <p:nvPr/>
        </p:nvPicPr>
        <p:blipFill>
          <a:blip r:embed="rId5" cstate="print"/>
          <a:srcRect l="6978" t="11405" r="4629" b="10389"/>
          <a:stretch>
            <a:fillRect/>
          </a:stretch>
        </p:blipFill>
        <p:spPr bwMode="auto">
          <a:xfrm>
            <a:off x="539552" y="3789040"/>
            <a:ext cx="4392488" cy="2774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 bwMode="auto">
          <a:xfrm>
            <a:off x="6156176" y="1412776"/>
            <a:ext cx="914400" cy="914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47864" y="4005064"/>
            <a:ext cx="57961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Comic Sans MS" pitchFamily="66" charset="0"/>
              </a:rPr>
              <a:t>В настоящее время катапульты применяются для запуска снарядов и самолётов с авианосцев. Еще катапульта применяется для экстренной эвакуации пилота военного самолета.</a:t>
            </a:r>
            <a:endParaRPr lang="ru-RU" sz="20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27652" name="Picture 4" descr="Катапультируемое кресло МиГ-21&#10;Фотография: Stefan Kühn / Wikimedia Comm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95536" y="1844824"/>
            <a:ext cx="2857500" cy="3810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124744"/>
            <a:ext cx="39604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Comic Sans MS" pitchFamily="66" charset="0"/>
              </a:rPr>
              <a:t>Катапультируемое кресло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Comic Sans MS" pitchFamily="66" charset="0"/>
              </a:rPr>
              <a:t> МиГ-21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7654" name="Picture 6" descr="Катапульты истребителей V поколения: репортаж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124744"/>
            <a:ext cx="5270580" cy="28131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 Катапульта">
  <a:themeElements>
    <a:clrScheme name="">
      <a:dk1>
        <a:srgbClr val="5F5F5F"/>
      </a:dk1>
      <a:lt1>
        <a:srgbClr val="FFFFFF"/>
      </a:lt1>
      <a:dk2>
        <a:srgbClr val="5F5F5F"/>
      </a:dk2>
      <a:lt2>
        <a:srgbClr val="B10603"/>
      </a:lt2>
      <a:accent1>
        <a:srgbClr val="E82E19"/>
      </a:accent1>
      <a:accent2>
        <a:srgbClr val="FF7605"/>
      </a:accent2>
      <a:accent3>
        <a:srgbClr val="FFFFFF"/>
      </a:accent3>
      <a:accent4>
        <a:srgbClr val="505050"/>
      </a:accent4>
      <a:accent5>
        <a:srgbClr val="F2ADAB"/>
      </a:accent5>
      <a:accent6>
        <a:srgbClr val="E76A04"/>
      </a:accent6>
      <a:hlink>
        <a:srgbClr val="FFBB0C"/>
      </a:hlink>
      <a:folHlink>
        <a:srgbClr val="CBCBCB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 Катапульта</Template>
  <TotalTime>163</TotalTime>
  <Words>108</Words>
  <Application>Microsoft Office PowerPoint</Application>
  <PresentationFormat>Экран (4:3)</PresentationFormat>
  <Paragraphs>21</Paragraphs>
  <Slides>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10 Катапульта</vt:lpstr>
      <vt:lpstr>КАТАПУЛЬТА</vt:lpstr>
      <vt:lpstr>ДРЕВНИЕ КАТАПУЛЬТЫ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КАТАПУЛЬТА</dc:title>
  <dc:creator>Солнышко</dc:creator>
  <cp:lastModifiedBy>Солнышко</cp:lastModifiedBy>
  <cp:revision>18</cp:revision>
  <dcterms:created xsi:type="dcterms:W3CDTF">2020-01-23T19:47:52Z</dcterms:created>
  <dcterms:modified xsi:type="dcterms:W3CDTF">2020-01-25T19:39:38Z</dcterms:modified>
</cp:coreProperties>
</file>